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6.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78" r:id="rId3"/>
    <p:sldMasterId id="2147483689" r:id="rId4"/>
  </p:sldMasterIdLst>
  <p:notesMasterIdLst>
    <p:notesMasterId r:id="rId54"/>
  </p:notesMasterIdLst>
  <p:sldIdLst>
    <p:sldId id="433" r:id="rId5"/>
    <p:sldId id="358" r:id="rId6"/>
    <p:sldId id="435" r:id="rId7"/>
    <p:sldId id="364" r:id="rId8"/>
    <p:sldId id="445" r:id="rId9"/>
    <p:sldId id="446" r:id="rId10"/>
    <p:sldId id="447" r:id="rId11"/>
    <p:sldId id="448" r:id="rId12"/>
    <p:sldId id="449" r:id="rId13"/>
    <p:sldId id="450" r:id="rId14"/>
    <p:sldId id="520" r:id="rId15"/>
    <p:sldId id="564" r:id="rId16"/>
    <p:sldId id="483" r:id="rId17"/>
    <p:sldId id="546" r:id="rId18"/>
    <p:sldId id="542" r:id="rId19"/>
    <p:sldId id="553" r:id="rId20"/>
    <p:sldId id="541" r:id="rId21"/>
    <p:sldId id="543" r:id="rId22"/>
    <p:sldId id="544" r:id="rId23"/>
    <p:sldId id="545" r:id="rId24"/>
    <p:sldId id="547" r:id="rId25"/>
    <p:sldId id="521" r:id="rId26"/>
    <p:sldId id="565" r:id="rId27"/>
    <p:sldId id="514" r:id="rId28"/>
    <p:sldId id="515" r:id="rId29"/>
    <p:sldId id="490" r:id="rId30"/>
    <p:sldId id="491" r:id="rId31"/>
    <p:sldId id="563" r:id="rId32"/>
    <p:sldId id="558" r:id="rId33"/>
    <p:sldId id="493" r:id="rId34"/>
    <p:sldId id="560" r:id="rId35"/>
    <p:sldId id="494" r:id="rId36"/>
    <p:sldId id="570" r:id="rId37"/>
    <p:sldId id="497" r:id="rId38"/>
    <p:sldId id="539" r:id="rId39"/>
    <p:sldId id="549" r:id="rId40"/>
    <p:sldId id="540" r:id="rId41"/>
    <p:sldId id="534" r:id="rId42"/>
    <p:sldId id="535" r:id="rId43"/>
    <p:sldId id="500" r:id="rId44"/>
    <p:sldId id="554" r:id="rId45"/>
    <p:sldId id="555" r:id="rId46"/>
    <p:sldId id="573" r:id="rId47"/>
    <p:sldId id="505" r:id="rId48"/>
    <p:sldId id="571" r:id="rId49"/>
    <p:sldId id="572" r:id="rId50"/>
    <p:sldId id="557" r:id="rId51"/>
    <p:sldId id="574" r:id="rId52"/>
    <p:sldId id="32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80" autoAdjust="0"/>
  </p:normalViewPr>
  <p:slideViewPr>
    <p:cSldViewPr snapToGrid="0">
      <p:cViewPr>
        <p:scale>
          <a:sx n="118" d="100"/>
          <a:sy n="118" d="100"/>
        </p:scale>
        <p:origin x="-312" y="-48"/>
      </p:cViewPr>
      <p:guideLst>
        <p:guide orient="horz" pos="2160"/>
        <p:guide pos="3840"/>
      </p:guideLst>
    </p:cSldViewPr>
  </p:slideViewPr>
  <p:notesTextViewPr>
    <p:cViewPr>
      <p:scale>
        <a:sx n="1" d="1"/>
        <a:sy n="1" d="1"/>
      </p:scale>
      <p:origin x="0" y="0"/>
    </p:cViewPr>
  </p:notesTextViewPr>
  <p:sorterViewPr>
    <p:cViewPr varScale="1">
      <p:scale>
        <a:sx n="1" d="1"/>
        <a:sy n="1" d="1"/>
      </p:scale>
      <p:origin x="0" y="-270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2.xlsx"/><Relationship Id="rId1" Type="http://schemas.openxmlformats.org/officeDocument/2006/relationships/themeOverride" Target="../theme/themeOverride1.xml"/><Relationship Id="rId4" Type="http://schemas.microsoft.com/office/2011/relationships/chartStyle" Target="style1.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xlsx"/><Relationship Id="rId1" Type="http://schemas.openxmlformats.org/officeDocument/2006/relationships/themeOverride" Target="../theme/themeOverride2.xml"/><Relationship Id="rId5" Type="http://schemas.microsoft.com/office/2011/relationships/chartStyle" Target="style2.xml"/><Relationship Id="rId4" Type="http://schemas.microsoft.com/office/2011/relationships/chartColorStyle" Target="colors2.xml"/></Relationships>
</file>

<file path=ppt/charts/_rels/chart6.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0"/>
            </a:pPr>
            <a:r>
              <a:rPr lang="en-US" sz="2000" b="0" dirty="0" smtClean="0"/>
              <a:t>Distribution of Resources</a:t>
            </a:r>
            <a:r>
              <a:rPr lang="en-US" sz="2000" b="0" baseline="0" dirty="0" smtClean="0"/>
              <a:t> </a:t>
            </a:r>
            <a:endParaRPr lang="en-US" sz="2000" b="0" dirty="0"/>
          </a:p>
        </c:rich>
      </c:tx>
      <c:layout>
        <c:manualLayout>
          <c:xMode val="edge"/>
          <c:yMode val="edge"/>
          <c:x val="0.32452479624257496"/>
          <c:y val="2.5261098844279836E-2"/>
        </c:manualLayout>
      </c:layout>
      <c:overlay val="0"/>
    </c:title>
    <c:autoTitleDeleted val="0"/>
    <c:plotArea>
      <c:layout>
        <c:manualLayout>
          <c:layoutTarget val="inner"/>
          <c:xMode val="edge"/>
          <c:yMode val="edge"/>
          <c:x val="2.6609338306395912E-2"/>
          <c:y val="0.49063828737903753"/>
          <c:w val="0.9299879126951236"/>
          <c:h val="0.31598182416693771"/>
        </c:manualLayout>
      </c:layout>
      <c:barChart>
        <c:barDir val="bar"/>
        <c:grouping val="stacked"/>
        <c:varyColors val="0"/>
        <c:ser>
          <c:idx val="0"/>
          <c:order val="0"/>
          <c:tx>
            <c:strRef>
              <c:f>Sheet1!$B$1</c:f>
              <c:strCache>
                <c:ptCount val="1"/>
                <c:pt idx="0">
                  <c:v>Medical Care</c:v>
                </c:pt>
              </c:strCache>
            </c:strRef>
          </c:tx>
          <c:invertIfNegative val="0"/>
          <c:cat>
            <c:numRef>
              <c:f>Sheet1!$A$2</c:f>
              <c:numCache>
                <c:formatCode>General</c:formatCode>
                <c:ptCount val="1"/>
              </c:numCache>
            </c:numRef>
          </c:cat>
          <c:val>
            <c:numRef>
              <c:f>Sheet1!$B$2</c:f>
              <c:numCache>
                <c:formatCode>General</c:formatCode>
                <c:ptCount val="1"/>
                <c:pt idx="0">
                  <c:v>95</c:v>
                </c:pt>
              </c:numCache>
            </c:numRef>
          </c:val>
          <c:extLst xmlns:c16r2="http://schemas.microsoft.com/office/drawing/2015/06/chart">
            <c:ext xmlns:c16="http://schemas.microsoft.com/office/drawing/2014/chart" uri="{C3380CC4-5D6E-409C-BE32-E72D297353CC}">
              <c16:uniqueId val="{00000000-A41D-4008-8D3C-2F370563435A}"/>
            </c:ext>
          </c:extLst>
        </c:ser>
        <c:ser>
          <c:idx val="1"/>
          <c:order val="1"/>
          <c:tx>
            <c:strRef>
              <c:f>Sheet1!$C$1</c:f>
              <c:strCache>
                <c:ptCount val="1"/>
                <c:pt idx="0">
                  <c:v>Public Health</c:v>
                </c:pt>
              </c:strCache>
            </c:strRef>
          </c:tx>
          <c:invertIfNegative val="0"/>
          <c:cat>
            <c:numRef>
              <c:f>Sheet1!$A$2</c:f>
              <c:numCache>
                <c:formatCode>General</c:formatCode>
                <c:ptCount val="1"/>
              </c:numCache>
            </c:numRef>
          </c:cat>
          <c:val>
            <c:numRef>
              <c:f>Sheet1!$C$2</c:f>
              <c:numCache>
                <c:formatCode>General</c:formatCode>
                <c:ptCount val="1"/>
                <c:pt idx="0">
                  <c:v>5</c:v>
                </c:pt>
              </c:numCache>
            </c:numRef>
          </c:val>
          <c:extLst xmlns:c16r2="http://schemas.microsoft.com/office/drawing/2015/06/chart">
            <c:ext xmlns:c16="http://schemas.microsoft.com/office/drawing/2014/chart" uri="{C3380CC4-5D6E-409C-BE32-E72D297353CC}">
              <c16:uniqueId val="{00000001-A41D-4008-8D3C-2F370563435A}"/>
            </c:ext>
          </c:extLst>
        </c:ser>
        <c:dLbls>
          <c:showLegendKey val="0"/>
          <c:showVal val="0"/>
          <c:showCatName val="0"/>
          <c:showSerName val="0"/>
          <c:showPercent val="0"/>
          <c:showBubbleSize val="0"/>
        </c:dLbls>
        <c:gapWidth val="75"/>
        <c:overlap val="100"/>
        <c:axId val="44538368"/>
        <c:axId val="38502976"/>
      </c:barChart>
      <c:catAx>
        <c:axId val="44538368"/>
        <c:scaling>
          <c:orientation val="minMax"/>
        </c:scaling>
        <c:delete val="0"/>
        <c:axPos val="l"/>
        <c:numFmt formatCode="General" sourceLinked="1"/>
        <c:majorTickMark val="none"/>
        <c:minorTickMark val="none"/>
        <c:tickLblPos val="nextTo"/>
        <c:crossAx val="38502976"/>
        <c:crosses val="autoZero"/>
        <c:auto val="1"/>
        <c:lblAlgn val="ctr"/>
        <c:lblOffset val="100"/>
        <c:noMultiLvlLbl val="0"/>
      </c:catAx>
      <c:valAx>
        <c:axId val="38502976"/>
        <c:scaling>
          <c:orientation val="minMax"/>
          <c:max val="100"/>
          <c:min val="0"/>
        </c:scaling>
        <c:delete val="0"/>
        <c:axPos val="b"/>
        <c:numFmt formatCode="General" sourceLinked="1"/>
        <c:majorTickMark val="none"/>
        <c:minorTickMark val="none"/>
        <c:tickLblPos val="nextTo"/>
        <c:spPr>
          <a:ln w="9525">
            <a:noFill/>
          </a:ln>
        </c:spPr>
        <c:crossAx val="44538368"/>
        <c:crosses val="autoZero"/>
        <c:crossBetween val="between"/>
      </c:valAx>
      <c:spPr>
        <a:noFill/>
        <a:ln w="25400">
          <a:noFill/>
        </a:ln>
      </c:spPr>
    </c:plotArea>
    <c:legend>
      <c:legendPos val="t"/>
      <c:layout>
        <c:manualLayout>
          <c:xMode val="edge"/>
          <c:yMode val="edge"/>
          <c:x val="0.23687733112308329"/>
          <c:y val="0.27354506147924801"/>
          <c:w val="0.43560206290003223"/>
          <c:h val="9.3872817528243752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57150">
              <a:solidFill>
                <a:schemeClr val="bg1"/>
              </a:solidFill>
            </a:ln>
          </c:spPr>
          <c:explosion val="12"/>
          <c:dPt>
            <c:idx val="0"/>
            <c:bubble3D val="0"/>
            <c:spPr>
              <a:solidFill>
                <a:schemeClr val="tx2">
                  <a:lumMod val="60000"/>
                  <a:lumOff val="40000"/>
                </a:schemeClr>
              </a:solidFill>
              <a:ln w="57150">
                <a:solidFill>
                  <a:schemeClr val="bg1"/>
                </a:solidFill>
              </a:ln>
            </c:spPr>
            <c:extLst xmlns:c16r2="http://schemas.microsoft.com/office/drawing/2015/06/chart">
              <c:ext xmlns:c16="http://schemas.microsoft.com/office/drawing/2014/chart" uri="{C3380CC4-5D6E-409C-BE32-E72D297353CC}">
                <c16:uniqueId val="{00000001-B884-4955-894D-222B02AD5665}"/>
              </c:ext>
            </c:extLst>
          </c:dPt>
          <c:cat>
            <c:strRef>
              <c:f>Sheet1!$A$2:$A$6</c:f>
              <c:strCache>
                <c:ptCount val="5"/>
                <c:pt idx="0">
                  <c:v>Social and Economic Factors</c:v>
                </c:pt>
                <c:pt idx="1">
                  <c:v>Health Behaviors</c:v>
                </c:pt>
                <c:pt idx="2">
                  <c:v>Clinical Care</c:v>
                </c:pt>
                <c:pt idx="3">
                  <c:v>Physical Environment</c:v>
                </c:pt>
                <c:pt idx="4">
                  <c:v>Genes and Biology</c:v>
                </c:pt>
              </c:strCache>
            </c:strRef>
          </c:cat>
          <c:val>
            <c:numRef>
              <c:f>Sheet1!$B$2:$B$6</c:f>
              <c:numCache>
                <c:formatCode>0%</c:formatCode>
                <c:ptCount val="5"/>
                <c:pt idx="0">
                  <c:v>0.4</c:v>
                </c:pt>
                <c:pt idx="1">
                  <c:v>0.3</c:v>
                </c:pt>
                <c:pt idx="2">
                  <c:v>0.1</c:v>
                </c:pt>
                <c:pt idx="3">
                  <c:v>0.1</c:v>
                </c:pt>
                <c:pt idx="4">
                  <c:v>0.1</c:v>
                </c:pt>
              </c:numCache>
            </c:numRef>
          </c:val>
          <c:extLst xmlns:c16r2="http://schemas.microsoft.com/office/drawing/2015/06/chart">
            <c:ext xmlns:c16="http://schemas.microsoft.com/office/drawing/2014/chart" uri="{C3380CC4-5D6E-409C-BE32-E72D297353CC}">
              <c16:uniqueId val="{00000002-B884-4955-894D-222B02AD5665}"/>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solidFill>
          <a:srgbClr val="EEECE1">
            <a:lumMod val="50000"/>
          </a:srgbClr>
        </a:solidFill>
        <a:ln>
          <a:noFill/>
        </a:ln>
        <a:effectLst/>
        <a:sp3d/>
      </c:spPr>
    </c:floor>
    <c:sideWall>
      <c:thickness val="0"/>
      <c:spPr>
        <a:solidFill>
          <a:srgbClr val="E3EACF"/>
        </a:solidFill>
        <a:ln>
          <a:solidFill>
            <a:schemeClr val="tx1"/>
          </a:solidFill>
        </a:ln>
        <a:effectLst/>
        <a:sp3d>
          <a:contourClr>
            <a:schemeClr val="tx1"/>
          </a:contourClr>
        </a:sp3d>
      </c:spPr>
    </c:sideWall>
    <c:backWall>
      <c:thickness val="0"/>
      <c:spPr>
        <a:solidFill>
          <a:srgbClr val="E3EACF"/>
        </a:solidFill>
        <a:ln>
          <a:solidFill>
            <a:schemeClr val="tx1"/>
          </a:solidFill>
        </a:ln>
        <a:effectLst/>
        <a:sp3d>
          <a:contourClr>
            <a:schemeClr val="tx1"/>
          </a:contourClr>
        </a:sp3d>
      </c:spPr>
    </c:backWall>
    <c:plotArea>
      <c:layout>
        <c:manualLayout>
          <c:layoutTarget val="inner"/>
          <c:xMode val="edge"/>
          <c:yMode val="edge"/>
          <c:x val="9.4059371888858712E-2"/>
          <c:y val="0.12976181453254171"/>
          <c:w val="0.87835442121458951"/>
          <c:h val="0.71675635465352927"/>
        </c:manualLayout>
      </c:layout>
      <c:bar3DChart>
        <c:barDir val="col"/>
        <c:grouping val="clustered"/>
        <c:varyColors val="0"/>
        <c:ser>
          <c:idx val="0"/>
          <c:order val="0"/>
          <c:tx>
            <c:strRef>
              <c:f>Sheet1!$B$1</c:f>
              <c:strCache>
                <c:ptCount val="1"/>
                <c:pt idx="0">
                  <c:v>Males</c:v>
                </c:pt>
              </c:strCache>
            </c:strRef>
          </c:tx>
          <c:spPr>
            <a:solidFill>
              <a:srgbClr val="A53010">
                <a:lumMod val="75000"/>
              </a:srgbClr>
            </a:solidFill>
            <a:ln>
              <a:solidFill>
                <a:schemeClr val="tx1"/>
              </a:solidFill>
            </a:ln>
            <a:effectLst/>
            <a:sp3d>
              <a:contourClr>
                <a:schemeClr val="tx1"/>
              </a:contourClr>
            </a:sp3d>
          </c:spPr>
          <c:invertIfNegative val="0"/>
          <c:dLbls>
            <c:dLbl>
              <c:idx val="0"/>
              <c:layout>
                <c:manualLayout>
                  <c:x val="-4.5817536696801785E-3"/>
                  <c:y val="-7.459926138954299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6EB-42EC-B2EC-4B2804872C44}"/>
                </c:ext>
              </c:extLst>
            </c:dLbl>
            <c:dLbl>
              <c:idx val="1"/>
              <c:layout>
                <c:manualLayout>
                  <c:x val="-1.4660493827160493E-2"/>
                  <c:y val="-1.451758394242707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6EB-42EC-B2EC-4B2804872C44}"/>
                </c:ext>
              </c:extLst>
            </c:dLbl>
            <c:dLbl>
              <c:idx val="2"/>
              <c:layout>
                <c:manualLayout>
                  <c:x val="-9.3550111791581604E-3"/>
                  <c:y val="-1.258716965341365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6EB-42EC-B2EC-4B2804872C44}"/>
                </c:ext>
              </c:extLst>
            </c:dLbl>
            <c:dLbl>
              <c:idx val="3"/>
              <c:layout>
                <c:manualLayout>
                  <c:x val="-9.3550111791581604E-3"/>
                  <c:y val="-1.191902523947598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6EB-42EC-B2EC-4B2804872C44}"/>
                </c:ext>
              </c:extLst>
            </c:dLbl>
            <c:dLbl>
              <c:idx val="4"/>
              <c:layout>
                <c:manualLayout>
                  <c:x val="-8.6632400116652079E-3"/>
                  <c:y val="-1.058293379547482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6EB-42EC-B2EC-4B2804872C44}"/>
                </c:ext>
              </c:extLst>
            </c:dLbl>
            <c:dLbl>
              <c:idx val="5"/>
              <c:layout>
                <c:manualLayout>
                  <c:x val="-1.1621950034023524E-2"/>
                  <c:y val="-2.985667956899266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6EB-42EC-B2EC-4B2804872C4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noFill/>
                      <a:round/>
                    </a:ln>
                    <a:effectLst/>
                  </c:spPr>
                </c15:leaderLines>
              </c:ext>
            </c:extLst>
          </c:dLbls>
          <c:cat>
            <c:strRef>
              <c:f>Sheet1!$A$2:$A$7</c:f>
              <c:strCache>
                <c:ptCount val="6"/>
                <c:pt idx="0">
                  <c:v>0</c:v>
                </c:pt>
                <c:pt idx="1">
                  <c:v>1</c:v>
                </c:pt>
                <c:pt idx="2">
                  <c:v>2</c:v>
                </c:pt>
                <c:pt idx="3">
                  <c:v>3</c:v>
                </c:pt>
                <c:pt idx="4">
                  <c:v>4</c:v>
                </c:pt>
                <c:pt idx="5">
                  <c:v>5 or more</c:v>
                </c:pt>
              </c:strCache>
            </c:strRef>
          </c:cat>
          <c:val>
            <c:numRef>
              <c:f>Sheet1!$B$2:$B$7</c:f>
              <c:numCache>
                <c:formatCode>General</c:formatCode>
                <c:ptCount val="6"/>
                <c:pt idx="0">
                  <c:v>2.77</c:v>
                </c:pt>
                <c:pt idx="1">
                  <c:v>4.3</c:v>
                </c:pt>
                <c:pt idx="2">
                  <c:v>6.17</c:v>
                </c:pt>
                <c:pt idx="3">
                  <c:v>5.37</c:v>
                </c:pt>
                <c:pt idx="4">
                  <c:v>6.98</c:v>
                </c:pt>
                <c:pt idx="5">
                  <c:v>8.5399999999999991</c:v>
                </c:pt>
              </c:numCache>
            </c:numRef>
          </c:val>
          <c:extLst xmlns:c16r2="http://schemas.microsoft.com/office/drawing/2015/06/chart">
            <c:ext xmlns:c16="http://schemas.microsoft.com/office/drawing/2014/chart" uri="{C3380CC4-5D6E-409C-BE32-E72D297353CC}">
              <c16:uniqueId val="{00000006-66EB-42EC-B2EC-4B2804872C44}"/>
            </c:ext>
          </c:extLst>
        </c:ser>
        <c:ser>
          <c:idx val="1"/>
          <c:order val="1"/>
          <c:tx>
            <c:strRef>
              <c:f>Sheet1!$C$1</c:f>
              <c:strCache>
                <c:ptCount val="1"/>
                <c:pt idx="0">
                  <c:v>Females</c:v>
                </c:pt>
              </c:strCache>
            </c:strRef>
          </c:tx>
          <c:spPr>
            <a:solidFill>
              <a:srgbClr val="A53010">
                <a:lumMod val="60000"/>
                <a:lumOff val="40000"/>
              </a:srgbClr>
            </a:solidFill>
            <a:ln>
              <a:solidFill>
                <a:sysClr val="windowText" lastClr="000000"/>
              </a:solidFill>
            </a:ln>
            <a:effectLst/>
            <a:sp3d>
              <a:contourClr>
                <a:sysClr val="windowText" lastClr="000000"/>
              </a:contourClr>
            </a:sp3d>
          </c:spPr>
          <c:invertIfNegative val="0"/>
          <c:dLbls>
            <c:dLbl>
              <c:idx val="0"/>
              <c:layout>
                <c:manualLayout>
                  <c:x val="1.2345679012345678E-2"/>
                  <c:y val="-1.504065120887762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6EB-42EC-B2EC-4B2804872C44}"/>
                </c:ext>
              </c:extLst>
            </c:dLbl>
            <c:dLbl>
              <c:idx val="1"/>
              <c:layout>
                <c:manualLayout>
                  <c:x val="1.0802469135802413E-2"/>
                  <c:y val="-1.754742641035712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66EB-42EC-B2EC-4B2804872C44}"/>
                </c:ext>
              </c:extLst>
            </c:dLbl>
            <c:dLbl>
              <c:idx val="2"/>
              <c:layout>
                <c:manualLayout>
                  <c:x val="4.6296296296296294E-3"/>
                  <c:y val="-1.002710080591835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66EB-42EC-B2EC-4B2804872C44}"/>
                </c:ext>
              </c:extLst>
            </c:dLbl>
            <c:dLbl>
              <c:idx val="3"/>
              <c:layout>
                <c:manualLayout>
                  <c:x val="1.6975308641975197E-2"/>
                  <c:y val="-5.264227923107142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66EB-42EC-B2EC-4B2804872C44}"/>
                </c:ext>
              </c:extLst>
            </c:dLbl>
            <c:dLbl>
              <c:idx val="4"/>
              <c:layout>
                <c:manualLayout>
                  <c:x val="1.6975308641975308E-2"/>
                  <c:y val="-1.504065120887753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66EB-42EC-B2EC-4B2804872C44}"/>
                </c:ext>
              </c:extLst>
            </c:dLbl>
            <c:dLbl>
              <c:idx val="5"/>
              <c:layout>
                <c:manualLayout>
                  <c:x val="1.8518518518518406E-2"/>
                  <c:y val="-1.504065120887753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66EB-42EC-B2EC-4B2804872C4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noFill/>
                      <a:round/>
                    </a:ln>
                    <a:effectLst/>
                  </c:spPr>
                </c15:leaderLines>
              </c:ext>
            </c:extLst>
          </c:dLbls>
          <c:cat>
            <c:strRef>
              <c:f>Sheet1!$A$2:$A$7</c:f>
              <c:strCache>
                <c:ptCount val="6"/>
                <c:pt idx="0">
                  <c:v>0</c:v>
                </c:pt>
                <c:pt idx="1">
                  <c:v>1</c:v>
                </c:pt>
                <c:pt idx="2">
                  <c:v>2</c:v>
                </c:pt>
                <c:pt idx="3">
                  <c:v>3</c:v>
                </c:pt>
                <c:pt idx="4">
                  <c:v>4</c:v>
                </c:pt>
                <c:pt idx="5">
                  <c:v>5 or more</c:v>
                </c:pt>
              </c:strCache>
            </c:strRef>
          </c:cat>
          <c:val>
            <c:numRef>
              <c:f>Sheet1!$C$2:$C$7</c:f>
              <c:numCache>
                <c:formatCode>General</c:formatCode>
                <c:ptCount val="6"/>
                <c:pt idx="0">
                  <c:v>3.8</c:v>
                </c:pt>
                <c:pt idx="1">
                  <c:v>5.58</c:v>
                </c:pt>
                <c:pt idx="2">
                  <c:v>6.8</c:v>
                </c:pt>
                <c:pt idx="3">
                  <c:v>7.67</c:v>
                </c:pt>
                <c:pt idx="4">
                  <c:v>8.23</c:v>
                </c:pt>
                <c:pt idx="5">
                  <c:v>9.89</c:v>
                </c:pt>
              </c:numCache>
            </c:numRef>
          </c:val>
          <c:extLst xmlns:c16r2="http://schemas.microsoft.com/office/drawing/2015/06/chart">
            <c:ext xmlns:c16="http://schemas.microsoft.com/office/drawing/2014/chart" uri="{C3380CC4-5D6E-409C-BE32-E72D297353CC}">
              <c16:uniqueId val="{0000000D-66EB-42EC-B2EC-4B2804872C44}"/>
            </c:ext>
          </c:extLst>
        </c:ser>
        <c:dLbls>
          <c:showLegendKey val="0"/>
          <c:showVal val="1"/>
          <c:showCatName val="0"/>
          <c:showSerName val="0"/>
          <c:showPercent val="0"/>
          <c:showBubbleSize val="0"/>
        </c:dLbls>
        <c:gapWidth val="150"/>
        <c:shape val="box"/>
        <c:axId val="59681792"/>
        <c:axId val="44441600"/>
        <c:axId val="0"/>
      </c:bar3DChart>
      <c:catAx>
        <c:axId val="596817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44441600"/>
        <c:crosses val="autoZero"/>
        <c:auto val="1"/>
        <c:lblAlgn val="ctr"/>
        <c:lblOffset val="100"/>
        <c:noMultiLvlLbl val="0"/>
      </c:catAx>
      <c:valAx>
        <c:axId val="44441600"/>
        <c:scaling>
          <c:orientation val="minMax"/>
          <c:max val="12"/>
          <c:min val="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baseline="0">
                    <a:solidFill>
                      <a:schemeClr val="tx1"/>
                    </a:solidFill>
                  </a:rPr>
                  <a:t>Percent</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59681792"/>
        <c:crosses val="autoZero"/>
        <c:crossBetween val="between"/>
        <c:majorUnit val="2"/>
      </c:valAx>
      <c:spPr>
        <a:noFill/>
        <a:ln>
          <a:noFill/>
        </a:ln>
        <a:effectLst/>
      </c:spPr>
    </c:plotArea>
    <c:legend>
      <c:legendPos val="t"/>
      <c:layout>
        <c:manualLayout>
          <c:xMode val="edge"/>
          <c:yMode val="edge"/>
          <c:x val="0.70398075240594926"/>
          <c:y val="3.2588077619234664E-2"/>
          <c:w val="0.2371001020705745"/>
          <c:h val="6.350826150205179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728653">
        <a:lumMod val="40000"/>
        <a:lumOff val="60000"/>
      </a:srgbClr>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97547380156077"/>
          <c:y val="4.6017699115044247E-2"/>
          <c:w val="0.83612040133779264"/>
          <c:h val="0.88318584070796458"/>
        </c:manualLayout>
      </c:layout>
      <c:barChart>
        <c:barDir val="col"/>
        <c:grouping val="clustered"/>
        <c:varyColors val="0"/>
        <c:ser>
          <c:idx val="0"/>
          <c:order val="0"/>
          <c:tx>
            <c:strRef>
              <c:f>Sheet1!$A$2</c:f>
              <c:strCache>
                <c:ptCount val="1"/>
                <c:pt idx="0">
                  <c:v>0</c:v>
                </c:pt>
              </c:strCache>
            </c:strRef>
          </c:tx>
          <c:spPr>
            <a:solidFill>
              <a:schemeClr val="accent1"/>
            </a:solidFill>
            <a:ln w="12695">
              <a:solidFill>
                <a:srgbClr val="000000"/>
              </a:solidFill>
              <a:prstDash val="solid"/>
            </a:ln>
          </c:spPr>
          <c:invertIfNegative val="0"/>
          <c:cat>
            <c:numRef>
              <c:f>Sheet1!$B$1:$I$1</c:f>
              <c:numCache>
                <c:formatCode>General</c:formatCode>
                <c:ptCount val="3"/>
              </c:numCache>
            </c:numRef>
          </c:cat>
          <c:val>
            <c:numRef>
              <c:f>Sheet1!$B$2:$I$2</c:f>
              <c:numCache>
                <c:formatCode>General</c:formatCode>
                <c:ptCount val="3"/>
                <c:pt idx="0">
                  <c:v>2.8</c:v>
                </c:pt>
                <c:pt idx="1">
                  <c:v>1.4</c:v>
                </c:pt>
                <c:pt idx="2">
                  <c:v>4.7</c:v>
                </c:pt>
              </c:numCache>
            </c:numRef>
          </c:val>
          <c:extLst xmlns:c16r2="http://schemas.microsoft.com/office/drawing/2015/06/chart">
            <c:ext xmlns:c16="http://schemas.microsoft.com/office/drawing/2014/chart" uri="{C3380CC4-5D6E-409C-BE32-E72D297353CC}">
              <c16:uniqueId val="{00000000-90F0-41C6-93A4-6826854787AD}"/>
            </c:ext>
          </c:extLst>
        </c:ser>
        <c:ser>
          <c:idx val="1"/>
          <c:order val="1"/>
          <c:tx>
            <c:strRef>
              <c:f>Sheet1!$A$3</c:f>
              <c:strCache>
                <c:ptCount val="1"/>
                <c:pt idx="0">
                  <c:v>1</c:v>
                </c:pt>
              </c:strCache>
            </c:strRef>
          </c:tx>
          <c:spPr>
            <a:solidFill>
              <a:schemeClr val="accent2"/>
            </a:solidFill>
            <a:ln w="12695">
              <a:solidFill>
                <a:srgbClr val="000000"/>
              </a:solidFill>
              <a:prstDash val="solid"/>
            </a:ln>
          </c:spPr>
          <c:invertIfNegative val="0"/>
          <c:cat>
            <c:numRef>
              <c:f>Sheet1!$B$1:$I$1</c:f>
              <c:numCache>
                <c:formatCode>General</c:formatCode>
                <c:ptCount val="3"/>
              </c:numCache>
            </c:numRef>
          </c:cat>
          <c:val>
            <c:numRef>
              <c:f>Sheet1!$B$3:$I$3</c:f>
              <c:numCache>
                <c:formatCode>General</c:formatCode>
                <c:ptCount val="3"/>
                <c:pt idx="0">
                  <c:v>5.7</c:v>
                </c:pt>
                <c:pt idx="1">
                  <c:v>2.6</c:v>
                </c:pt>
                <c:pt idx="2">
                  <c:v>10.199999999999999</c:v>
                </c:pt>
              </c:numCache>
            </c:numRef>
          </c:val>
          <c:extLst xmlns:c16r2="http://schemas.microsoft.com/office/drawing/2015/06/chart">
            <c:ext xmlns:c16="http://schemas.microsoft.com/office/drawing/2014/chart" uri="{C3380CC4-5D6E-409C-BE32-E72D297353CC}">
              <c16:uniqueId val="{00000001-90F0-41C6-93A4-6826854787AD}"/>
            </c:ext>
          </c:extLst>
        </c:ser>
        <c:ser>
          <c:idx val="2"/>
          <c:order val="2"/>
          <c:tx>
            <c:strRef>
              <c:f>Sheet1!$A$4</c:f>
              <c:strCache>
                <c:ptCount val="1"/>
                <c:pt idx="0">
                  <c:v>2</c:v>
                </c:pt>
              </c:strCache>
            </c:strRef>
          </c:tx>
          <c:spPr>
            <a:solidFill>
              <a:srgbClr val="800000"/>
            </a:solidFill>
            <a:ln w="12695">
              <a:solidFill>
                <a:srgbClr val="000000"/>
              </a:solidFill>
              <a:prstDash val="solid"/>
            </a:ln>
          </c:spPr>
          <c:invertIfNegative val="0"/>
          <c:cat>
            <c:numRef>
              <c:f>Sheet1!$B$1:$I$1</c:f>
              <c:numCache>
                <c:formatCode>General</c:formatCode>
                <c:ptCount val="3"/>
              </c:numCache>
            </c:numRef>
          </c:cat>
          <c:val>
            <c:numRef>
              <c:f>Sheet1!$B$4:$I$4</c:f>
              <c:numCache>
                <c:formatCode>General</c:formatCode>
                <c:ptCount val="3"/>
                <c:pt idx="0">
                  <c:v>10.3</c:v>
                </c:pt>
                <c:pt idx="1">
                  <c:v>4.8</c:v>
                </c:pt>
                <c:pt idx="2">
                  <c:v>16.5</c:v>
                </c:pt>
              </c:numCache>
            </c:numRef>
          </c:val>
          <c:extLst xmlns:c16r2="http://schemas.microsoft.com/office/drawing/2015/06/chart">
            <c:ext xmlns:c16="http://schemas.microsoft.com/office/drawing/2014/chart" uri="{C3380CC4-5D6E-409C-BE32-E72D297353CC}">
              <c16:uniqueId val="{00000002-90F0-41C6-93A4-6826854787AD}"/>
            </c:ext>
          </c:extLst>
        </c:ser>
        <c:ser>
          <c:idx val="3"/>
          <c:order val="3"/>
          <c:tx>
            <c:strRef>
              <c:f>Sheet1!$A$5</c:f>
              <c:strCache>
                <c:ptCount val="1"/>
                <c:pt idx="0">
                  <c:v>3</c:v>
                </c:pt>
              </c:strCache>
            </c:strRef>
          </c:tx>
          <c:spPr>
            <a:solidFill>
              <a:schemeClr val="folHlink"/>
            </a:solidFill>
            <a:ln w="12695">
              <a:solidFill>
                <a:srgbClr val="000000"/>
              </a:solidFill>
              <a:prstDash val="solid"/>
            </a:ln>
          </c:spPr>
          <c:invertIfNegative val="0"/>
          <c:cat>
            <c:numRef>
              <c:f>Sheet1!$B$1:$I$1</c:f>
              <c:numCache>
                <c:formatCode>General</c:formatCode>
                <c:ptCount val="3"/>
              </c:numCache>
            </c:numRef>
          </c:cat>
          <c:val>
            <c:numRef>
              <c:f>Sheet1!$B$5:$I$5</c:f>
              <c:numCache>
                <c:formatCode>General</c:formatCode>
                <c:ptCount val="3"/>
                <c:pt idx="0">
                  <c:v>11.4</c:v>
                </c:pt>
                <c:pt idx="1">
                  <c:v>10.7</c:v>
                </c:pt>
                <c:pt idx="2">
                  <c:v>18.399999999999999</c:v>
                </c:pt>
              </c:numCache>
            </c:numRef>
          </c:val>
          <c:extLst xmlns:c16r2="http://schemas.microsoft.com/office/drawing/2015/06/chart">
            <c:ext xmlns:c16="http://schemas.microsoft.com/office/drawing/2014/chart" uri="{C3380CC4-5D6E-409C-BE32-E72D297353CC}">
              <c16:uniqueId val="{00000003-90F0-41C6-93A4-6826854787AD}"/>
            </c:ext>
          </c:extLst>
        </c:ser>
        <c:ser>
          <c:idx val="4"/>
          <c:order val="4"/>
          <c:tx>
            <c:strRef>
              <c:f>Sheet1!$A$6</c:f>
              <c:strCache>
                <c:ptCount val="1"/>
                <c:pt idx="0">
                  <c:v>4 or more</c:v>
                </c:pt>
              </c:strCache>
            </c:strRef>
          </c:tx>
          <c:spPr>
            <a:solidFill>
              <a:srgbClr val="85396A"/>
            </a:solidFill>
            <a:ln w="12695">
              <a:solidFill>
                <a:srgbClr val="000000"/>
              </a:solidFill>
              <a:prstDash val="solid"/>
            </a:ln>
          </c:spPr>
          <c:invertIfNegative val="0"/>
          <c:cat>
            <c:numRef>
              <c:f>Sheet1!$B$1:$I$1</c:f>
              <c:numCache>
                <c:formatCode>General</c:formatCode>
                <c:ptCount val="3"/>
              </c:numCache>
            </c:numRef>
          </c:cat>
          <c:val>
            <c:numRef>
              <c:f>Sheet1!$B$6:$I$6</c:f>
              <c:numCache>
                <c:formatCode>General</c:formatCode>
                <c:ptCount val="3"/>
                <c:pt idx="0">
                  <c:v>16.100000000000001</c:v>
                </c:pt>
                <c:pt idx="1">
                  <c:v>19.3</c:v>
                </c:pt>
                <c:pt idx="2">
                  <c:v>32.1</c:v>
                </c:pt>
              </c:numCache>
            </c:numRef>
          </c:val>
          <c:extLst xmlns:c16r2="http://schemas.microsoft.com/office/drawing/2015/06/chart">
            <c:ext xmlns:c16="http://schemas.microsoft.com/office/drawing/2014/chart" uri="{C3380CC4-5D6E-409C-BE32-E72D297353CC}">
              <c16:uniqueId val="{00000004-90F0-41C6-93A4-6826854787AD}"/>
            </c:ext>
          </c:extLst>
        </c:ser>
        <c:dLbls>
          <c:showLegendKey val="0"/>
          <c:showVal val="0"/>
          <c:showCatName val="0"/>
          <c:showSerName val="0"/>
          <c:showPercent val="0"/>
          <c:showBubbleSize val="0"/>
        </c:dLbls>
        <c:gapWidth val="150"/>
        <c:axId val="76957696"/>
        <c:axId val="44443904"/>
      </c:barChart>
      <c:catAx>
        <c:axId val="76957696"/>
        <c:scaling>
          <c:orientation val="minMax"/>
        </c:scaling>
        <c:delete val="0"/>
        <c:axPos val="b"/>
        <c:numFmt formatCode="General" sourceLinked="1"/>
        <c:majorTickMark val="out"/>
        <c:minorTickMark val="none"/>
        <c:tickLblPos val="nextTo"/>
        <c:spPr>
          <a:ln w="3174">
            <a:solidFill>
              <a:schemeClr val="tx1"/>
            </a:solidFill>
            <a:prstDash val="solid"/>
          </a:ln>
        </c:spPr>
        <c:txPr>
          <a:bodyPr rot="0" vert="horz"/>
          <a:lstStyle/>
          <a:p>
            <a:pPr>
              <a:defRPr sz="1499" b="1" i="0" u="none" strike="noStrike" baseline="0">
                <a:solidFill>
                  <a:schemeClr val="tx1"/>
                </a:solidFill>
                <a:latin typeface="Arial"/>
                <a:ea typeface="Arial"/>
                <a:cs typeface="Arial"/>
              </a:defRPr>
            </a:pPr>
            <a:endParaRPr lang="en-US"/>
          </a:p>
        </c:txPr>
        <c:crossAx val="44443904"/>
        <c:crosses val="autoZero"/>
        <c:auto val="0"/>
        <c:lblAlgn val="ctr"/>
        <c:lblOffset val="100"/>
        <c:tickLblSkip val="1"/>
        <c:tickMarkSkip val="1"/>
        <c:noMultiLvlLbl val="0"/>
      </c:catAx>
      <c:valAx>
        <c:axId val="44443904"/>
        <c:scaling>
          <c:orientation val="minMax"/>
        </c:scaling>
        <c:delete val="0"/>
        <c:axPos val="l"/>
        <c:majorGridlines>
          <c:spPr>
            <a:ln w="3174">
              <a:solidFill>
                <a:schemeClr val="tx1"/>
              </a:solidFill>
              <a:prstDash val="solid"/>
            </a:ln>
          </c:spPr>
        </c:majorGridlines>
        <c:title>
          <c:tx>
            <c:rich>
              <a:bodyPr/>
              <a:lstStyle/>
              <a:p>
                <a:pPr>
                  <a:defRPr sz="1799" b="1" i="0" u="none" strike="noStrike" baseline="0">
                    <a:solidFill>
                      <a:schemeClr val="tx2"/>
                    </a:solidFill>
                    <a:latin typeface="Arial"/>
                    <a:ea typeface="Arial"/>
                    <a:cs typeface="Arial"/>
                  </a:defRPr>
                </a:pPr>
                <a:r>
                  <a:rPr lang="en-US">
                    <a:solidFill>
                      <a:schemeClr val="tx2"/>
                    </a:solidFill>
                  </a:rPr>
                  <a:t>Percent With Health Problem  (%)</a:t>
                </a:r>
              </a:p>
            </c:rich>
          </c:tx>
          <c:layout>
            <c:manualLayout>
              <c:xMode val="edge"/>
              <c:yMode val="edge"/>
              <c:x val="1.3377926421404682E-2"/>
              <c:y val="0.15929203539823009"/>
            </c:manualLayout>
          </c:layout>
          <c:overlay val="0"/>
          <c:spPr>
            <a:noFill/>
            <a:ln w="25391">
              <a:noFill/>
            </a:ln>
          </c:spPr>
        </c:title>
        <c:numFmt formatCode="General" sourceLinked="1"/>
        <c:majorTickMark val="out"/>
        <c:minorTickMark val="none"/>
        <c:tickLblPos val="nextTo"/>
        <c:spPr>
          <a:ln w="3174">
            <a:solidFill>
              <a:schemeClr val="tx1"/>
            </a:solidFill>
            <a:prstDash val="solid"/>
          </a:ln>
        </c:spPr>
        <c:txPr>
          <a:bodyPr rot="0" vert="horz"/>
          <a:lstStyle/>
          <a:p>
            <a:pPr>
              <a:defRPr sz="1799" b="1" i="0" u="none" strike="noStrike" baseline="0">
                <a:solidFill>
                  <a:schemeClr val="tx2"/>
                </a:solidFill>
                <a:latin typeface="Times New Roman"/>
                <a:ea typeface="Times New Roman"/>
                <a:cs typeface="Times New Roman"/>
              </a:defRPr>
            </a:pPr>
            <a:endParaRPr lang="en-US"/>
          </a:p>
        </c:txPr>
        <c:crossAx val="76957696"/>
        <c:crosses val="autoZero"/>
        <c:crossBetween val="between"/>
      </c:valAx>
      <c:spPr>
        <a:noFill/>
        <a:ln w="25391">
          <a:noFill/>
        </a:ln>
      </c:spPr>
    </c:plotArea>
    <c:legend>
      <c:legendPos val="r"/>
      <c:layout>
        <c:manualLayout>
          <c:xMode val="edge"/>
          <c:yMode val="edge"/>
          <c:x val="0.13712374581939799"/>
          <c:y val="0.23362831858407079"/>
          <c:w val="0.32664437012263098"/>
          <c:h val="5.4867256637168141E-2"/>
        </c:manualLayout>
      </c:layout>
      <c:overlay val="0"/>
      <c:spPr>
        <a:noFill/>
        <a:ln w="25391">
          <a:noFill/>
        </a:ln>
      </c:spPr>
      <c:txPr>
        <a:bodyPr/>
        <a:lstStyle/>
        <a:p>
          <a:pPr>
            <a:defRPr sz="1469" b="1" i="0" u="none" strike="noStrike" baseline="0">
              <a:solidFill>
                <a:schemeClr val="tx2"/>
              </a:solidFill>
              <a:latin typeface="Arial"/>
              <a:ea typeface="Arial"/>
              <a:cs typeface="Arial"/>
            </a:defRPr>
          </a:pPr>
          <a:endParaRPr lang="en-US"/>
        </a:p>
      </c:txPr>
    </c:legend>
    <c:plotVisOnly val="1"/>
    <c:dispBlanksAs val="gap"/>
    <c:showDLblsOverMax val="0"/>
  </c:chart>
  <c:spPr>
    <a:noFill/>
    <a:ln>
      <a:noFill/>
    </a:ln>
  </c:spPr>
  <c:txPr>
    <a:bodyPr/>
    <a:lstStyle/>
    <a:p>
      <a:pPr>
        <a:defRPr sz="1799" b="1" i="0" u="none" strike="noStrike" baseline="0">
          <a:solidFill>
            <a:schemeClr val="tx1"/>
          </a:solidFill>
          <a:latin typeface="Times New Roman"/>
          <a:ea typeface="Times New Roman"/>
          <a:cs typeface="Times New Roman"/>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solidFill>
          <a:schemeClr val="bg1">
            <a:lumMod val="65000"/>
          </a:schemeClr>
        </a:solidFill>
        <a:ln>
          <a:noFill/>
        </a:ln>
        <a:effectLst/>
        <a:sp3d/>
      </c:spPr>
    </c:floor>
    <c:sideWall>
      <c:thickness val="0"/>
      <c:spPr>
        <a:solidFill>
          <a:srgbClr val="E3EACF"/>
        </a:solidFill>
        <a:ln>
          <a:solidFill>
            <a:schemeClr val="tx1"/>
          </a:solidFill>
        </a:ln>
        <a:effectLst/>
        <a:sp3d>
          <a:contourClr>
            <a:schemeClr val="tx1"/>
          </a:contourClr>
        </a:sp3d>
      </c:spPr>
    </c:sideWall>
    <c:backWall>
      <c:thickness val="0"/>
      <c:spPr>
        <a:solidFill>
          <a:srgbClr val="E3EACF"/>
        </a:solidFill>
        <a:ln>
          <a:solidFill>
            <a:schemeClr val="tx1"/>
          </a:solidFill>
        </a:ln>
        <a:effectLst/>
        <a:sp3d>
          <a:contourClr>
            <a:schemeClr val="tx1"/>
          </a:contourClr>
        </a:sp3d>
      </c:spPr>
    </c:backWall>
    <c:plotArea>
      <c:layout>
        <c:manualLayout>
          <c:layoutTarget val="inner"/>
          <c:xMode val="edge"/>
          <c:yMode val="edge"/>
          <c:x val="8.7162820164720795E-2"/>
          <c:y val="0.12976181453254171"/>
          <c:w val="0.88525097293872745"/>
          <c:h val="0.71675635465352927"/>
        </c:manualLayout>
      </c:layout>
      <c:bar3DChart>
        <c:barDir val="col"/>
        <c:grouping val="clustered"/>
        <c:varyColors val="0"/>
        <c:ser>
          <c:idx val="0"/>
          <c:order val="0"/>
          <c:tx>
            <c:strRef>
              <c:f>Sheet1!$B$1</c:f>
              <c:strCache>
                <c:ptCount val="1"/>
                <c:pt idx="0">
                  <c:v>All Students</c:v>
                </c:pt>
              </c:strCache>
            </c:strRef>
          </c:tx>
          <c:spPr>
            <a:solidFill>
              <a:srgbClr val="C0504D">
                <a:lumMod val="75000"/>
              </a:srgbClr>
            </a:solidFill>
            <a:ln>
              <a:solidFill>
                <a:schemeClr val="tx1"/>
              </a:solidFill>
            </a:ln>
            <a:effectLst/>
            <a:sp3d>
              <a:contourClr>
                <a:schemeClr val="tx1"/>
              </a:contourClr>
            </a:sp3d>
          </c:spPr>
          <c:invertIfNegative val="0"/>
          <c:dLbls>
            <c:dLbl>
              <c:idx val="0"/>
              <c:layout>
                <c:manualLayout>
                  <c:x val="1.5212035520183733E-3"/>
                  <c:y val="-1.587295132217660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EDF-40E2-A52D-2C57A72E4A89}"/>
                </c:ext>
              </c:extLst>
            </c:dLbl>
            <c:dLbl>
              <c:idx val="1"/>
              <c:layout>
                <c:manualLayout>
                  <c:x val="7.0938935479157653E-3"/>
                  <c:y val="-2.599235745663214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EDF-40E2-A52D-2C57A72E4A89}"/>
                </c:ext>
              </c:extLst>
            </c:dLbl>
            <c:dLbl>
              <c:idx val="2"/>
              <c:layout>
                <c:manualLayout>
                  <c:x val="0"/>
                  <c:y val="-1.291178162456239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EDF-40E2-A52D-2C57A72E4A89}"/>
                </c:ext>
              </c:extLst>
            </c:dLbl>
            <c:dLbl>
              <c:idx val="3"/>
              <c:layout>
                <c:manualLayout>
                  <c:x val="-1.0277777456637376E-2"/>
                  <c:y val="-2.065885059929983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EDF-40E2-A52D-2C57A72E4A8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noFill/>
                      <a:round/>
                    </a:ln>
                    <a:effectLst/>
                  </c:spPr>
                </c15:leaderLines>
              </c:ext>
            </c:extLst>
          </c:dLbls>
          <c:cat>
            <c:numRef>
              <c:f>Sheet1!$A$2:$A$13</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cat>
          <c:val>
            <c:numRef>
              <c:f>Sheet1!$B$2:$B$13</c:f>
              <c:numCache>
                <c:formatCode>General</c:formatCode>
                <c:ptCount val="12"/>
                <c:pt idx="0">
                  <c:v>30.2</c:v>
                </c:pt>
                <c:pt idx="1">
                  <c:v>23.7</c:v>
                </c:pt>
                <c:pt idx="2">
                  <c:v>15.5</c:v>
                </c:pt>
                <c:pt idx="3">
                  <c:v>11</c:v>
                </c:pt>
                <c:pt idx="4">
                  <c:v>7.3</c:v>
                </c:pt>
                <c:pt idx="5">
                  <c:v>5</c:v>
                </c:pt>
                <c:pt idx="6">
                  <c:v>3.2</c:v>
                </c:pt>
                <c:pt idx="7">
                  <c:v>2</c:v>
                </c:pt>
                <c:pt idx="8">
                  <c:v>1</c:v>
                </c:pt>
                <c:pt idx="9">
                  <c:v>0.5</c:v>
                </c:pt>
                <c:pt idx="10">
                  <c:v>0.3</c:v>
                </c:pt>
                <c:pt idx="11">
                  <c:v>0.1</c:v>
                </c:pt>
              </c:numCache>
            </c:numRef>
          </c:val>
          <c:extLst xmlns:c16r2="http://schemas.microsoft.com/office/drawing/2015/06/chart">
            <c:ext xmlns:c16="http://schemas.microsoft.com/office/drawing/2014/chart" uri="{C3380CC4-5D6E-409C-BE32-E72D297353CC}">
              <c16:uniqueId val="{00000004-0EDF-40E2-A52D-2C57A72E4A89}"/>
            </c:ext>
          </c:extLst>
        </c:ser>
        <c:ser>
          <c:idx val="1"/>
          <c:order val="1"/>
          <c:tx>
            <c:strRef>
              <c:f>Sheet1!$C$1</c:f>
              <c:strCache>
                <c:ptCount val="1"/>
                <c:pt idx="0">
                  <c:v>Undergraduates</c:v>
                </c:pt>
              </c:strCache>
            </c:strRef>
          </c:tx>
          <c:spPr>
            <a:solidFill>
              <a:schemeClr val="accent2"/>
            </a:solidFill>
            <a:ln>
              <a:solidFill>
                <a:sysClr val="windowText" lastClr="000000"/>
              </a:solidFill>
            </a:ln>
            <a:effectLst/>
            <a:sp3d>
              <a:contourClr>
                <a:sysClr val="windowText" lastClr="000000"/>
              </a:contourClr>
            </a:sp3d>
          </c:spPr>
          <c:invertIfNegative val="0"/>
          <c:dLbls>
            <c:dLbl>
              <c:idx val="0"/>
              <c:layout>
                <c:manualLayout>
                  <c:x val="2.2099268318276778E-2"/>
                  <c:y val="-3.098829302322305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EDF-40E2-A52D-2C57A72E4A89}"/>
                </c:ext>
              </c:extLst>
            </c:dLbl>
            <c:dLbl>
              <c:idx val="1"/>
              <c:layout>
                <c:manualLayout>
                  <c:x val="2.2678267400975897E-2"/>
                  <c:y val="-2.193774689162590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EDF-40E2-A52D-2C57A72E4A89}"/>
                </c:ext>
              </c:extLst>
            </c:dLbl>
            <c:dLbl>
              <c:idx val="2"/>
              <c:layout>
                <c:manualLayout>
                  <c:x val="1.297938006128393E-2"/>
                  <c:y val="-7.975593383183958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EDF-40E2-A52D-2C57A72E4A89}"/>
                </c:ext>
              </c:extLst>
            </c:dLbl>
            <c:dLbl>
              <c:idx val="3"/>
              <c:layout>
                <c:manualLayout>
                  <c:x val="1.3482765840259066E-2"/>
                  <c:y val="-4.936071818705141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EDF-40E2-A52D-2C57A72E4A89}"/>
                </c:ext>
              </c:extLst>
            </c:dLbl>
            <c:dLbl>
              <c:idx val="4"/>
              <c:layout>
                <c:manualLayout>
                  <c:x val="7.9957303085334084E-3"/>
                  <c:y val="-5.621817537520484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EDF-40E2-A52D-2C57A72E4A89}"/>
                </c:ext>
              </c:extLst>
            </c:dLbl>
            <c:dLbl>
              <c:idx val="5"/>
              <c:layout>
                <c:manualLayout>
                  <c:x val="7.4167312258341511E-3"/>
                  <c:y val="-1.807644248465319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0EDF-40E2-A52D-2C57A72E4A89}"/>
                </c:ext>
              </c:extLst>
            </c:dLbl>
            <c:dLbl>
              <c:idx val="6"/>
              <c:layout>
                <c:manualLayout>
                  <c:x val="9.7744002273419915E-3"/>
                  <c:y val="-1.291185053856986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0EDF-40E2-A52D-2C57A72E4A89}"/>
                </c:ext>
              </c:extLst>
            </c:dLbl>
            <c:dLbl>
              <c:idx val="7"/>
              <c:layout>
                <c:manualLayout>
                  <c:x val="5.0591626404004999E-3"/>
                  <c:y val="-2.32412197674173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0EDF-40E2-A52D-2C57A72E4A89}"/>
                </c:ext>
              </c:extLst>
            </c:dLbl>
            <c:dLbl>
              <c:idx val="8"/>
              <c:layout>
                <c:manualLayout>
                  <c:x val="4.4047617671303038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0EDF-40E2-A52D-2C57A72E4A89}"/>
                </c:ext>
              </c:extLst>
            </c:dLbl>
            <c:dLbl>
              <c:idx val="9"/>
              <c:layout>
                <c:manualLayout>
                  <c:x val="1.3214285301390802E-2"/>
                  <c:y val="-1.549413794947497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0EDF-40E2-A52D-2C57A72E4A89}"/>
                </c:ext>
              </c:extLst>
            </c:dLbl>
            <c:dLbl>
              <c:idx val="10"/>
              <c:layout>
                <c:manualLayout>
                  <c:x val="5.8730156895069633E-3"/>
                  <c:y val="-2.324120692421240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0EDF-40E2-A52D-2C57A72E4A89}"/>
                </c:ext>
              </c:extLst>
            </c:dLbl>
            <c:dLbl>
              <c:idx val="11"/>
              <c:layout>
                <c:manualLayout>
                  <c:x val="1.615079314614434E-2"/>
                  <c:y val="-2.065885059929983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0EDF-40E2-A52D-2C57A72E4A8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noFill/>
                      <a:round/>
                    </a:ln>
                    <a:effectLst/>
                  </c:spPr>
                </c15:leaderLines>
              </c:ext>
            </c:extLst>
          </c:dLbls>
          <c:cat>
            <c:numRef>
              <c:f>Sheet1!$A$2:$A$13</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cat>
          <c:val>
            <c:numRef>
              <c:f>Sheet1!$C$2:$C$13</c:f>
              <c:numCache>
                <c:formatCode>General</c:formatCode>
                <c:ptCount val="12"/>
                <c:pt idx="0">
                  <c:v>28.8</c:v>
                </c:pt>
                <c:pt idx="1">
                  <c:v>23.8</c:v>
                </c:pt>
                <c:pt idx="2">
                  <c:v>15.8</c:v>
                </c:pt>
                <c:pt idx="3">
                  <c:v>11.3</c:v>
                </c:pt>
                <c:pt idx="4">
                  <c:v>7.4</c:v>
                </c:pt>
                <c:pt idx="5">
                  <c:v>5.0999999999999996</c:v>
                </c:pt>
                <c:pt idx="6">
                  <c:v>3.5</c:v>
                </c:pt>
                <c:pt idx="7">
                  <c:v>2.2000000000000002</c:v>
                </c:pt>
                <c:pt idx="8">
                  <c:v>1</c:v>
                </c:pt>
                <c:pt idx="9">
                  <c:v>0.6</c:v>
                </c:pt>
                <c:pt idx="10">
                  <c:v>0.4</c:v>
                </c:pt>
                <c:pt idx="11">
                  <c:v>0.2</c:v>
                </c:pt>
              </c:numCache>
            </c:numRef>
          </c:val>
          <c:extLst xmlns:c16r2="http://schemas.microsoft.com/office/drawing/2015/06/chart">
            <c:ext xmlns:c16="http://schemas.microsoft.com/office/drawing/2014/chart" uri="{C3380CC4-5D6E-409C-BE32-E72D297353CC}">
              <c16:uniqueId val="{00000011-0EDF-40E2-A52D-2C57A72E4A89}"/>
            </c:ext>
          </c:extLst>
        </c:ser>
        <c:dLbls>
          <c:showLegendKey val="0"/>
          <c:showVal val="1"/>
          <c:showCatName val="0"/>
          <c:showSerName val="0"/>
          <c:showPercent val="0"/>
          <c:showBubbleSize val="0"/>
        </c:dLbls>
        <c:gapWidth val="150"/>
        <c:shape val="box"/>
        <c:axId val="58950656"/>
        <c:axId val="44447936"/>
        <c:axId val="0"/>
      </c:bar3DChart>
      <c:catAx>
        <c:axId val="589506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44447936"/>
        <c:crosses val="autoZero"/>
        <c:auto val="1"/>
        <c:lblAlgn val="ctr"/>
        <c:lblOffset val="100"/>
        <c:noMultiLvlLbl val="0"/>
      </c:catAx>
      <c:valAx>
        <c:axId val="44447936"/>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b="1" baseline="0">
                    <a:solidFill>
                      <a:schemeClr val="tx1"/>
                    </a:solidFill>
                  </a:rPr>
                  <a:t>Percent</a:t>
                </a:r>
              </a:p>
            </c:rich>
          </c:tx>
          <c:layout>
            <c:manualLayout>
              <c:xMode val="edge"/>
              <c:yMode val="edge"/>
              <c:x val="1.6604217576251241E-3"/>
              <c:y val="0.43103428916305248"/>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58950656"/>
        <c:crosses val="autoZero"/>
        <c:crossBetween val="between"/>
      </c:valAx>
      <c:spPr>
        <a:noFill/>
        <a:ln>
          <a:noFill/>
        </a:ln>
        <a:effectLst/>
      </c:spPr>
    </c:plotArea>
    <c:legend>
      <c:legendPos val="t"/>
      <c:layout>
        <c:manualLayout>
          <c:xMode val="edge"/>
          <c:yMode val="edge"/>
          <c:x val="0.43981384390032985"/>
          <c:y val="4.7527283163202656E-2"/>
          <c:w val="0.3846580182271585"/>
          <c:h val="7.1143145979765496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728653">
        <a:lumMod val="40000"/>
        <a:lumOff val="60000"/>
      </a:srgbClr>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Column2</c:v>
                </c:pt>
              </c:strCache>
            </c:strRef>
          </c:tx>
          <c:dPt>
            <c:idx val="0"/>
            <c:bubble3D val="0"/>
            <c:spPr>
              <a:solidFill>
                <a:schemeClr val="tx2">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FAB8-417D-9114-37B2F77D716E}"/>
              </c:ext>
            </c:extLst>
          </c:dPt>
          <c:dPt>
            <c:idx val="1"/>
            <c:bubble3D val="0"/>
            <c:spPr>
              <a:solidFill>
                <a:srgbClr val="1CBEB6"/>
              </a:solidFill>
              <a:ln w="19050">
                <a:solidFill>
                  <a:schemeClr val="lt1"/>
                </a:solidFill>
              </a:ln>
              <a:effectLst/>
            </c:spPr>
            <c:extLst xmlns:c16r2="http://schemas.microsoft.com/office/drawing/2015/06/chart">
              <c:ext xmlns:c16="http://schemas.microsoft.com/office/drawing/2014/chart" uri="{C3380CC4-5D6E-409C-BE32-E72D297353CC}">
                <c16:uniqueId val="{00000003-FAB8-417D-9114-37B2F77D716E}"/>
              </c:ext>
            </c:extLst>
          </c:dPt>
          <c:dPt>
            <c:idx val="2"/>
            <c:bubble3D val="0"/>
            <c:spPr>
              <a:solidFill>
                <a:schemeClr val="accent3">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FAB8-417D-9114-37B2F77D716E}"/>
              </c:ext>
            </c:extLst>
          </c:dPt>
          <c:dPt>
            <c:idx val="3"/>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7-FAB8-417D-9114-37B2F77D716E}"/>
              </c:ext>
            </c:extLst>
          </c:dPt>
          <c:dPt>
            <c:idx val="4"/>
            <c:bubble3D val="0"/>
            <c:spPr>
              <a:solidFill>
                <a:schemeClr val="accent5">
                  <a:lumMod val="75000"/>
                </a:schemeClr>
              </a:solidFill>
              <a:ln w="19050">
                <a:solidFill>
                  <a:schemeClr val="bg1"/>
                </a:solidFill>
              </a:ln>
              <a:effectLst/>
            </c:spPr>
            <c:extLst xmlns:c16r2="http://schemas.microsoft.com/office/drawing/2015/06/chart">
              <c:ext xmlns:c16="http://schemas.microsoft.com/office/drawing/2014/chart" uri="{C3380CC4-5D6E-409C-BE32-E72D297353CC}">
                <c16:uniqueId val="{00000009-FAB8-417D-9114-37B2F77D716E}"/>
              </c:ext>
            </c:extLst>
          </c:dPt>
          <c:cat>
            <c:strRef>
              <c:f>Sheet1!$A$2:$A$6</c:f>
              <c:strCache>
                <c:ptCount val="5"/>
                <c:pt idx="0">
                  <c:v>Social and Economic Factors</c:v>
                </c:pt>
                <c:pt idx="1">
                  <c:v>Health Behaviors</c:v>
                </c:pt>
                <c:pt idx="2">
                  <c:v>Clinical Care</c:v>
                </c:pt>
                <c:pt idx="3">
                  <c:v>Physical Environment</c:v>
                </c:pt>
                <c:pt idx="4">
                  <c:v>Genes and Biology</c:v>
                </c:pt>
              </c:strCache>
            </c:strRef>
          </c:cat>
          <c:val>
            <c:numRef>
              <c:f>Sheet1!$B$2:$B$6</c:f>
              <c:numCache>
                <c:formatCode>General</c:formatCode>
                <c:ptCount val="5"/>
                <c:pt idx="0">
                  <c:v>60</c:v>
                </c:pt>
                <c:pt idx="1">
                  <c:v>10</c:v>
                </c:pt>
                <c:pt idx="2">
                  <c:v>10</c:v>
                </c:pt>
                <c:pt idx="3">
                  <c:v>10</c:v>
                </c:pt>
                <c:pt idx="4">
                  <c:v>10</c:v>
                </c:pt>
              </c:numCache>
            </c:numRef>
          </c:val>
          <c:extLst xmlns:c16r2="http://schemas.microsoft.com/office/drawing/2015/06/chart">
            <c:ext xmlns:c16="http://schemas.microsoft.com/office/drawing/2014/chart" uri="{C3380CC4-5D6E-409C-BE32-E72D297353CC}">
              <c16:uniqueId val="{0000000A-FAB8-417D-9114-37B2F77D716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0.14752</cdr:x>
      <cdr:y>0.17807</cdr:y>
    </cdr:from>
    <cdr:to>
      <cdr:x>0.42673</cdr:x>
      <cdr:y>0.22843</cdr:y>
    </cdr:to>
    <cdr:sp macro="" textlink="">
      <cdr:nvSpPr>
        <cdr:cNvPr id="1028" name="Text 4"/>
        <cdr:cNvSpPr txBox="1">
          <a:spLocks xmlns:a="http://schemas.openxmlformats.org/drawingml/2006/main" noChangeArrowheads="1"/>
        </cdr:cNvSpPr>
      </cdr:nvSpPr>
      <cdr:spPr bwMode="auto">
        <a:xfrm xmlns:a="http://schemas.openxmlformats.org/drawingml/2006/main">
          <a:off x="1258959" y="957749"/>
          <a:ext cx="2382960" cy="27084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27432" tIns="27432" rIns="27432" bIns="27432" anchor="ctr" upright="1">
          <a:spAutoFit/>
        </a:bodyPr>
        <a:lstStyle xmlns:a="http://schemas.openxmlformats.org/drawingml/2006/main"/>
        <a:p xmlns:a="http://schemas.openxmlformats.org/drawingml/2006/main">
          <a:pPr algn="ctr" rtl="0">
            <a:defRPr sz="1000"/>
          </a:pPr>
          <a:r>
            <a:rPr lang="en-US" sz="1400" b="1" i="0" u="none" strike="noStrike" baseline="0" dirty="0">
              <a:solidFill>
                <a:schemeClr val="tx2"/>
              </a:solidFill>
              <a:latin typeface="Arial"/>
              <a:cs typeface="Arial"/>
            </a:rPr>
            <a:t>Number of adverse factors:</a:t>
          </a:r>
        </a:p>
      </cdr:txBody>
    </cdr:sp>
  </cdr:relSizeAnchor>
  <cdr:relSizeAnchor xmlns:cdr="http://schemas.openxmlformats.org/drawingml/2006/chartDrawing">
    <cdr:from>
      <cdr:x>0.17068</cdr:x>
      <cdr:y>0.91977</cdr:y>
    </cdr:from>
    <cdr:to>
      <cdr:x>0.30132</cdr:x>
      <cdr:y>0.99873</cdr:y>
    </cdr:to>
    <cdr:sp macro="" textlink="">
      <cdr:nvSpPr>
        <cdr:cNvPr id="1041" name="Text 17"/>
        <cdr:cNvSpPr txBox="1">
          <a:spLocks xmlns:a="http://schemas.openxmlformats.org/drawingml/2006/main" noChangeArrowheads="1"/>
        </cdr:cNvSpPr>
      </cdr:nvSpPr>
      <cdr:spPr bwMode="auto">
        <a:xfrm xmlns:a="http://schemas.openxmlformats.org/drawingml/2006/main">
          <a:off x="1456626" y="4946912"/>
          <a:ext cx="1114985" cy="4247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27432" tIns="27432" rIns="27432" bIns="27432" anchor="ctr" upright="1">
          <a:spAutoFit/>
        </a:bodyPr>
        <a:lstStyle xmlns:a="http://schemas.openxmlformats.org/drawingml/2006/main"/>
        <a:p xmlns:a="http://schemas.openxmlformats.org/drawingml/2006/main">
          <a:pPr algn="ctr" rtl="0">
            <a:defRPr sz="1000"/>
          </a:pPr>
          <a:r>
            <a:rPr lang="en-US" sz="1200" b="1" i="0" u="none" strike="noStrike" baseline="0" dirty="0">
              <a:solidFill>
                <a:schemeClr val="tx2"/>
              </a:solidFill>
              <a:latin typeface="Arial"/>
              <a:cs typeface="Arial"/>
            </a:rPr>
            <a:t>Considers self</a:t>
          </a:r>
        </a:p>
        <a:p xmlns:a="http://schemas.openxmlformats.org/drawingml/2006/main">
          <a:pPr algn="ctr" rtl="0">
            <a:defRPr sz="1000"/>
          </a:pPr>
          <a:r>
            <a:rPr lang="en-US" sz="1200" b="1" i="0" u="none" strike="noStrike" baseline="0" dirty="0">
              <a:solidFill>
                <a:schemeClr val="tx2"/>
              </a:solidFill>
              <a:latin typeface="Arial"/>
              <a:cs typeface="Arial"/>
            </a:rPr>
            <a:t>an alcoholic</a:t>
          </a:r>
        </a:p>
      </cdr:txBody>
    </cdr:sp>
  </cdr:relSizeAnchor>
  <cdr:relSizeAnchor xmlns:cdr="http://schemas.openxmlformats.org/drawingml/2006/chartDrawing">
    <cdr:from>
      <cdr:x>0.43964</cdr:x>
      <cdr:y>0.91977</cdr:y>
    </cdr:from>
    <cdr:to>
      <cdr:x>0.57611</cdr:x>
      <cdr:y>0.99873</cdr:y>
    </cdr:to>
    <cdr:sp macro="" textlink="">
      <cdr:nvSpPr>
        <cdr:cNvPr id="1042" name="Text 18"/>
        <cdr:cNvSpPr txBox="1">
          <a:spLocks xmlns:a="http://schemas.openxmlformats.org/drawingml/2006/main" noChangeArrowheads="1"/>
        </cdr:cNvSpPr>
      </cdr:nvSpPr>
      <cdr:spPr bwMode="auto">
        <a:xfrm xmlns:a="http://schemas.openxmlformats.org/drawingml/2006/main">
          <a:off x="3752070" y="4946912"/>
          <a:ext cx="1164678" cy="4247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27432" tIns="27432" rIns="27432" bIns="27432" anchor="ctr" upright="1">
          <a:spAutoFit/>
        </a:bodyPr>
        <a:lstStyle xmlns:a="http://schemas.openxmlformats.org/drawingml/2006/main"/>
        <a:p xmlns:a="http://schemas.openxmlformats.org/drawingml/2006/main">
          <a:pPr algn="ctr" rtl="0">
            <a:defRPr sz="1000"/>
          </a:pPr>
          <a:r>
            <a:rPr lang="en-US" sz="1200" b="1" i="0" u="none" strike="noStrike" baseline="0" dirty="0">
              <a:solidFill>
                <a:schemeClr val="tx2"/>
              </a:solidFill>
              <a:latin typeface="Arial"/>
              <a:cs typeface="Arial"/>
            </a:rPr>
            <a:t>Ever attempted</a:t>
          </a:r>
        </a:p>
        <a:p xmlns:a="http://schemas.openxmlformats.org/drawingml/2006/main">
          <a:pPr algn="ctr" rtl="0">
            <a:defRPr sz="1000"/>
          </a:pPr>
          <a:r>
            <a:rPr lang="en-US" sz="1200" b="1" i="0" u="none" strike="noStrike" baseline="0" dirty="0">
              <a:solidFill>
                <a:schemeClr val="tx2"/>
              </a:solidFill>
              <a:latin typeface="Arial"/>
              <a:cs typeface="Arial"/>
            </a:rPr>
            <a:t>suicide</a:t>
          </a:r>
        </a:p>
      </cdr:txBody>
    </cdr:sp>
  </cdr:relSizeAnchor>
  <cdr:relSizeAnchor xmlns:cdr="http://schemas.openxmlformats.org/drawingml/2006/chartDrawing">
    <cdr:from>
      <cdr:x>0.7281</cdr:x>
      <cdr:y>0.91977</cdr:y>
    </cdr:from>
    <cdr:to>
      <cdr:x>0.90815</cdr:x>
      <cdr:y>0.99873</cdr:y>
    </cdr:to>
    <cdr:sp macro="" textlink="">
      <cdr:nvSpPr>
        <cdr:cNvPr id="1043" name="Text 19"/>
        <cdr:cNvSpPr txBox="1">
          <a:spLocks xmlns:a="http://schemas.openxmlformats.org/drawingml/2006/main" noChangeArrowheads="1"/>
        </cdr:cNvSpPr>
      </cdr:nvSpPr>
      <cdr:spPr bwMode="auto">
        <a:xfrm xmlns:a="http://schemas.openxmlformats.org/drawingml/2006/main">
          <a:off x="6213919" y="4946912"/>
          <a:ext cx="1536575" cy="4247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27432" tIns="27432" rIns="27432" bIns="27432" anchor="ctr" upright="1">
          <a:spAutoFit/>
        </a:bodyPr>
        <a:lstStyle xmlns:a="http://schemas.openxmlformats.org/drawingml/2006/main"/>
        <a:p xmlns:a="http://schemas.openxmlformats.org/drawingml/2006/main">
          <a:pPr algn="ctr" rtl="0">
            <a:defRPr sz="1000"/>
          </a:pPr>
          <a:r>
            <a:rPr lang="en-US" sz="1200" b="1" i="0" u="none" strike="noStrike" baseline="0" dirty="0">
              <a:solidFill>
                <a:schemeClr val="tx2"/>
              </a:solidFill>
              <a:latin typeface="Arial"/>
              <a:cs typeface="Arial"/>
            </a:rPr>
            <a:t>Sexually assaulted</a:t>
          </a:r>
        </a:p>
        <a:p xmlns:a="http://schemas.openxmlformats.org/drawingml/2006/main">
          <a:pPr algn="ctr" rtl="0">
            <a:defRPr sz="1000"/>
          </a:pPr>
          <a:r>
            <a:rPr lang="en-US" sz="1200" b="1" i="0" u="none" strike="noStrike" baseline="0" dirty="0">
              <a:solidFill>
                <a:schemeClr val="tx2"/>
              </a:solidFill>
              <a:latin typeface="Arial"/>
              <a:cs typeface="Arial"/>
            </a:rPr>
            <a:t>as an adult (women)</a:t>
          </a:r>
        </a:p>
      </cdr:txBody>
    </cdr:sp>
  </cdr:relSizeAnchor>
</c:userShapes>
</file>

<file path=ppt/drawings/drawing2.xml><?xml version="1.0" encoding="utf-8"?>
<c:userShapes xmlns:c="http://schemas.openxmlformats.org/drawingml/2006/chart">
  <cdr:relSizeAnchor xmlns:cdr="http://schemas.openxmlformats.org/drawingml/2006/chartDrawing">
    <cdr:from>
      <cdr:x>0.37561</cdr:x>
      <cdr:y>0.90583</cdr:y>
    </cdr:from>
    <cdr:to>
      <cdr:x>0.74718</cdr:x>
      <cdr:y>1</cdr:y>
    </cdr:to>
    <cdr:sp macro="" textlink="">
      <cdr:nvSpPr>
        <cdr:cNvPr id="2" name="TextBox 1"/>
        <cdr:cNvSpPr txBox="1"/>
      </cdr:nvSpPr>
      <cdr:spPr>
        <a:xfrm xmlns:a="http://schemas.openxmlformats.org/drawingml/2006/main">
          <a:off x="3248949" y="4096682"/>
          <a:ext cx="3213955" cy="425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Number of ACEs</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1E70D4-ACBA-4DEB-B43E-DD5AD609C0AC}" type="datetimeFigureOut">
              <a:rPr lang="en-US" smtClean="0"/>
              <a:t>5/1/2017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91946C-CBFF-4A78-AACF-108C01B148C7}" type="slidenum">
              <a:rPr lang="en-US" smtClean="0"/>
              <a:t>‹#›</a:t>
            </a:fld>
            <a:endParaRPr lang="en-US"/>
          </a:p>
        </p:txBody>
      </p:sp>
    </p:spTree>
    <p:extLst>
      <p:ext uri="{BB962C8B-B14F-4D97-AF65-F5344CB8AC3E}">
        <p14:creationId xmlns:p14="http://schemas.microsoft.com/office/powerpoint/2010/main" val="1746157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cfra.org/community-developmen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ACEDF-44D1-47BC-848E-F9C5A3F3280D}" type="slidenum">
              <a:rPr lang="en-US" smtClean="0"/>
              <a:t>1</a:t>
            </a:fld>
            <a:endParaRPr lang="en-US" dirty="0"/>
          </a:p>
        </p:txBody>
      </p:sp>
    </p:spTree>
    <p:extLst>
      <p:ext uri="{BB962C8B-B14F-4D97-AF65-F5344CB8AC3E}">
        <p14:creationId xmlns:p14="http://schemas.microsoft.com/office/powerpoint/2010/main" val="2598369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Males:</a:t>
            </a:r>
          </a:p>
          <a:p>
            <a:r>
              <a:rPr lang="en-US" dirty="0" smtClean="0"/>
              <a:t>[F(5,2693)=34.745], p=0.0001</a:t>
            </a:r>
            <a:endParaRPr lang="en-US" baseline="0" dirty="0" smtClean="0"/>
          </a:p>
          <a:p>
            <a:endParaRPr lang="en-US" baseline="0" dirty="0" smtClean="0"/>
          </a:p>
          <a:p>
            <a:r>
              <a:rPr lang="en-US" baseline="0" dirty="0" smtClean="0"/>
              <a:t>Females:</a:t>
            </a:r>
          </a:p>
          <a:p>
            <a:r>
              <a:rPr lang="en-US" baseline="0" dirty="0" smtClean="0"/>
              <a:t>[F(5,5669)=84.996], p=0.0001</a:t>
            </a:r>
            <a:endParaRPr lang="en-US" dirty="0"/>
          </a:p>
        </p:txBody>
      </p:sp>
      <p:sp>
        <p:nvSpPr>
          <p:cNvPr id="4" name="Slide Number Placeholder 3"/>
          <p:cNvSpPr>
            <a:spLocks noGrp="1"/>
          </p:cNvSpPr>
          <p:nvPr>
            <p:ph type="sldNum" sz="quarter" idx="10"/>
          </p:nvPr>
        </p:nvSpPr>
        <p:spPr/>
        <p:txBody>
          <a:bodyPr/>
          <a:lstStyle/>
          <a:p>
            <a:fld id="{341C4B1A-25E7-4CCE-9ECD-21A6BDE2FA17}"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086285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6DA61FF-B6A1-483C-845A-45ECC2A197FB}" type="slidenum">
              <a:rPr lang="en-US" altLang="en-US">
                <a:solidFill>
                  <a:prstClr val="black"/>
                </a:solidFill>
              </a:rPr>
              <a:pPr eaLnBrk="1" hangingPunct="1"/>
              <a:t>29</a:t>
            </a:fld>
            <a:endParaRPr lang="en-US" altLang="en-US">
              <a:solidFill>
                <a:prstClr val="black"/>
              </a:solidFill>
            </a:endParaRPr>
          </a:p>
        </p:txBody>
      </p:sp>
      <p:sp>
        <p:nvSpPr>
          <p:cNvPr id="62467" name="Rectangle 2"/>
          <p:cNvSpPr>
            <a:spLocks noChangeArrowheads="1"/>
          </p:cNvSpPr>
          <p:nvPr/>
        </p:nvSpPr>
        <p:spPr bwMode="auto">
          <a:xfrm>
            <a:off x="397256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177" tIns="46589" rIns="93177" bIns="4658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prstClr val="black"/>
              </a:solidFill>
            </a:endParaRPr>
          </a:p>
        </p:txBody>
      </p:sp>
      <p:sp>
        <p:nvSpPr>
          <p:cNvPr id="62468" name="Rectangle 3"/>
          <p:cNvSpPr>
            <a:spLocks noChangeArrowheads="1"/>
          </p:cNvSpPr>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99" tIns="45290" rIns="92199" bIns="45290"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200">
                <a:solidFill>
                  <a:prstClr val="black"/>
                </a:solidFill>
                <a:latin typeface="Times New Roman" panose="02020603050405020304" pitchFamily="18" charset="0"/>
              </a:rPr>
              <a:t>3</a:t>
            </a:r>
          </a:p>
        </p:txBody>
      </p:sp>
      <p:sp>
        <p:nvSpPr>
          <p:cNvPr id="62469" name="Rectangle 4"/>
          <p:cNvSpPr>
            <a:spLocks noChangeArrowheads="1"/>
          </p:cNvSpPr>
          <p:nvPr/>
        </p:nvSpPr>
        <p:spPr bwMode="auto">
          <a:xfrm>
            <a:off x="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177" tIns="46589" rIns="93177" bIns="4658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prstClr val="black"/>
              </a:solidFill>
            </a:endParaRPr>
          </a:p>
        </p:txBody>
      </p:sp>
      <p:sp>
        <p:nvSpPr>
          <p:cNvPr id="62470" name="Rectangle 5"/>
          <p:cNvSpPr>
            <a:spLocks noChangeArrowheads="1"/>
          </p:cNvSpP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177" tIns="46589" rIns="93177" bIns="4658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prstClr val="black"/>
              </a:solidFill>
            </a:endParaRPr>
          </a:p>
        </p:txBody>
      </p:sp>
      <p:sp>
        <p:nvSpPr>
          <p:cNvPr id="62471" name="Rectangle 6"/>
          <p:cNvSpPr>
            <a:spLocks noGrp="1" noRot="1" noChangeAspect="1" noChangeArrowheads="1" noTextEdit="1"/>
          </p:cNvSpPr>
          <p:nvPr>
            <p:ph type="sldImg"/>
          </p:nvPr>
        </p:nvSpPr>
        <p:spPr>
          <a:ln w="12700" cap="flat"/>
        </p:spPr>
      </p:sp>
      <p:sp>
        <p:nvSpPr>
          <p:cNvPr id="62472" name="Rectangle 7"/>
          <p:cNvSpPr>
            <a:spLocks noGrp="1" noChangeArrowheads="1"/>
          </p:cNvSpPr>
          <p:nvPr>
            <p:ph type="body" idx="1"/>
          </p:nvPr>
        </p:nvSpPr>
        <p:spPr>
          <a:xfrm>
            <a:off x="934720" y="4415790"/>
            <a:ext cx="5140960" cy="4183380"/>
          </a:xfrm>
          <a:noFill/>
          <a:extLst>
            <a:ext uri="{91240B29-F687-4F45-9708-019B960494DF}">
              <a14:hiddenLine xmlns:a14="http://schemas.microsoft.com/office/drawing/2010/main" w="12700">
                <a:solidFill>
                  <a:schemeClr val="tx1"/>
                </a:solidFill>
                <a:miter lim="800000"/>
                <a:headEnd/>
                <a:tailEnd/>
              </a14:hiddenLine>
            </a:ext>
          </a:extLst>
        </p:spPr>
        <p:txBody>
          <a:bodyPr lIns="92199" tIns="45290" rIns="92199" bIns="45290"/>
          <a:lstStyle/>
          <a:p>
            <a:pPr eaLnBrk="1" hangingPunct="1"/>
            <a:endParaRPr lang="en-US" altLang="en-US" smtClean="0"/>
          </a:p>
        </p:txBody>
      </p:sp>
    </p:spTree>
    <p:extLst>
      <p:ext uri="{BB962C8B-B14F-4D97-AF65-F5344CB8AC3E}">
        <p14:creationId xmlns:p14="http://schemas.microsoft.com/office/powerpoint/2010/main" val="3290929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Post-hoc analysis: (Bonferroni)</a:t>
            </a:r>
          </a:p>
          <a:p>
            <a:r>
              <a:rPr lang="en-US" dirty="0" smtClean="0"/>
              <a:t>Undergraduate statistically different than graduate and Non-degree.</a:t>
            </a:r>
          </a:p>
          <a:p>
            <a:r>
              <a:rPr lang="en-US" dirty="0" smtClean="0"/>
              <a:t>Graduate and Non-degree not statistically different.</a:t>
            </a:r>
            <a:endParaRPr lang="en-US" dirty="0"/>
          </a:p>
        </p:txBody>
      </p:sp>
      <p:sp>
        <p:nvSpPr>
          <p:cNvPr id="4" name="Slide Number Placeholder 3"/>
          <p:cNvSpPr>
            <a:spLocks noGrp="1"/>
          </p:cNvSpPr>
          <p:nvPr>
            <p:ph type="sldNum" sz="quarter" idx="10"/>
          </p:nvPr>
        </p:nvSpPr>
        <p:spPr/>
        <p:txBody>
          <a:bodyPr/>
          <a:lstStyle/>
          <a:p>
            <a:fld id="{341C4B1A-25E7-4CCE-9ECD-21A6BDE2FA17}"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269136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ACEDF-44D1-47BC-848E-F9C5A3F3280D}"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130230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ACEDF-44D1-47BC-848E-F9C5A3F3280D}"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031566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aseline="0" dirty="0" smtClean="0"/>
          </a:p>
          <a:p>
            <a:r>
              <a:rPr lang="en-US" dirty="0"/>
              <a:t>Strategies that alter social stratification</a:t>
            </a:r>
          </a:p>
          <a:p>
            <a:r>
              <a:rPr lang="en-US" dirty="0"/>
              <a:t>Strategies that decrease people's exposure to health damaging factors</a:t>
            </a:r>
          </a:p>
          <a:p>
            <a:r>
              <a:rPr lang="en-US" dirty="0"/>
              <a:t>Strategies that decrease the vulnerability and increase the resiliency of disadvantaged groups</a:t>
            </a:r>
          </a:p>
          <a:p>
            <a:r>
              <a:rPr lang="en-US" dirty="0"/>
              <a:t>Strategies that intervene through the health care delivery system to reduce the differential consequences of ill health</a:t>
            </a:r>
          </a:p>
          <a:p>
            <a:endParaRPr lang="en-US" baseline="0" dirty="0" smtClean="0"/>
          </a:p>
          <a:p>
            <a:r>
              <a:rPr lang="en-US" baseline="0" dirty="0" smtClean="0"/>
              <a:t>Talking Points:</a:t>
            </a:r>
          </a:p>
          <a:p>
            <a:pPr marL="169746" indent="-169746">
              <a:buFont typeface="Arial" pitchFamily="34" charset="0"/>
              <a:buChar char="•"/>
            </a:pPr>
            <a:r>
              <a:rPr lang="en-US" baseline="0" dirty="0" smtClean="0"/>
              <a:t>This is the framework that the World Health Organization’s Commission on Social Determinants of Health first put out in 2007.</a:t>
            </a:r>
          </a:p>
          <a:p>
            <a:pPr marL="169746" indent="-169746" defTabSz="905315">
              <a:buFont typeface="Arial" pitchFamily="34" charset="0"/>
              <a:buChar char="•"/>
              <a:defRPr/>
            </a:pPr>
            <a:r>
              <a:rPr lang="en-US" baseline="0" dirty="0" smtClean="0"/>
              <a:t>As with all models, this conceptual framework has both limitations and advantages, which we’ll go over.  </a:t>
            </a:r>
          </a:p>
          <a:p>
            <a:pPr marL="169746" indent="-169746" defTabSz="905315">
              <a:buFont typeface="Arial" pitchFamily="34" charset="0"/>
              <a:buChar char="•"/>
              <a:defRPr/>
            </a:pPr>
            <a:r>
              <a:rPr lang="en-US" baseline="0" dirty="0" smtClean="0"/>
              <a:t>But first, let’s take a few minutes to walk through it step-by-step, because, admittedly, it is a very complex looking model with lots of arrows and boxes!</a:t>
            </a:r>
          </a:p>
        </p:txBody>
      </p:sp>
      <p:sp>
        <p:nvSpPr>
          <p:cNvPr id="4" name="Slide Number Placeholder 3"/>
          <p:cNvSpPr>
            <a:spLocks noGrp="1"/>
          </p:cNvSpPr>
          <p:nvPr>
            <p:ph type="sldNum" sz="quarter" idx="10"/>
          </p:nvPr>
        </p:nvSpPr>
        <p:spPr/>
        <p:txBody>
          <a:bodyPr/>
          <a:lstStyle/>
          <a:p>
            <a:fld id="{01F8B5CB-EC5C-4DA4-935B-5668A526F728}"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562433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ACEDF-44D1-47BC-848E-F9C5A3F3280D}"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892809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029DEA62-A0EF-4175-BFE8-42C832771979}" type="slidenum">
              <a:rPr lang="en-US" smtClean="0">
                <a:solidFill>
                  <a:prstClr val="black"/>
                </a:solidFill>
                <a:latin typeface="Calibri" pitchFamily="34" charset="0"/>
                <a:ea typeface="ＭＳ Ｐゴシック"/>
                <a:cs typeface="ＭＳ Ｐゴシック"/>
              </a:rPr>
              <a:pPr eaLnBrk="1" hangingPunct="1"/>
              <a:t>41</a:t>
            </a:fld>
            <a:endParaRPr lang="en-US" smtClean="0">
              <a:solidFill>
                <a:prstClr val="black"/>
              </a:solidFill>
              <a:latin typeface="Calibri" pitchFamily="34" charset="0"/>
              <a:ea typeface="ＭＳ Ｐゴシック"/>
              <a:cs typeface="ＭＳ Ｐゴシック"/>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4126693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029DEA62-A0EF-4175-BFE8-42C832771979}" type="slidenum">
              <a:rPr lang="en-US" smtClean="0">
                <a:solidFill>
                  <a:prstClr val="black"/>
                </a:solidFill>
                <a:latin typeface="Calibri" pitchFamily="34" charset="0"/>
                <a:ea typeface="ＭＳ Ｐゴシック"/>
                <a:cs typeface="ＭＳ Ｐゴシック"/>
              </a:rPr>
              <a:pPr eaLnBrk="1" hangingPunct="1"/>
              <a:t>42</a:t>
            </a:fld>
            <a:endParaRPr lang="en-US" smtClean="0">
              <a:solidFill>
                <a:prstClr val="black"/>
              </a:solidFill>
              <a:latin typeface="Calibri" pitchFamily="34" charset="0"/>
              <a:ea typeface="ＭＳ Ｐゴシック"/>
              <a:cs typeface="ＭＳ Ｐゴシック"/>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3627253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ACEDF-44D1-47BC-848E-F9C5A3F3280D}"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451588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Here are a few narratives shaping public policy and decisions for the past 30-40 years; there are others but these keep coming up.</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READ</a:t>
            </a:r>
            <a:r>
              <a:rPr lang="en-US" sz="1200" kern="1200" baseline="0" dirty="0" smtClean="0">
                <a:solidFill>
                  <a:schemeClr val="tx1"/>
                </a:solidFill>
                <a:effectLst/>
                <a:latin typeface="+mn-lt"/>
                <a:ea typeface="+mn-ea"/>
                <a:cs typeface="+mn-cs"/>
              </a:rPr>
              <a:t> through the dominant narratives</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These are not right or wrong, but they can influence how people think about health so it is important to understand them.</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Does anyone have an example of how these work in your states or communities?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What is resonant in this story – even if you don’t agree with it – </a:t>
            </a:r>
            <a:r>
              <a:rPr lang="en-US" sz="1200" u="sng" kern="1200" dirty="0" smtClean="0">
                <a:solidFill>
                  <a:schemeClr val="tx1"/>
                </a:solidFill>
                <a:effectLst/>
                <a:latin typeface="+mn-lt"/>
                <a:ea typeface="+mn-ea"/>
                <a:cs typeface="+mn-cs"/>
              </a:rPr>
              <a:t>point out some underlying values/beliefs that many of us hold</a:t>
            </a:r>
            <a:r>
              <a:rPr lang="en-US" sz="1200" kern="1200" dirty="0" smtClean="0">
                <a:solidFill>
                  <a:schemeClr val="tx1"/>
                </a:solidFill>
                <a:effectLst/>
                <a:latin typeface="+mn-lt"/>
                <a:ea typeface="+mn-ea"/>
                <a:cs typeface="+mn-cs"/>
              </a:rPr>
              <a:t> – the difference is in how they are woven together and lifted up.  These are powerful -- That is actually the power of public narrative.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There</a:t>
            </a:r>
            <a:r>
              <a:rPr lang="en-US" sz="1200" kern="1200" baseline="0" dirty="0" smtClean="0">
                <a:solidFill>
                  <a:schemeClr val="tx1"/>
                </a:solidFill>
                <a:effectLst/>
                <a:latin typeface="+mn-lt"/>
                <a:ea typeface="+mn-ea"/>
                <a:cs typeface="+mn-cs"/>
              </a:rPr>
              <a:t> are many definitions of </a:t>
            </a:r>
            <a:r>
              <a:rPr lang="en-US" sz="1200" kern="1200" dirty="0" smtClean="0">
                <a:solidFill>
                  <a:schemeClr val="tx1"/>
                </a:solidFill>
                <a:effectLst/>
                <a:latin typeface="+mn-lt"/>
                <a:ea typeface="+mn-ea"/>
                <a:cs typeface="+mn-cs"/>
              </a:rPr>
              <a:t>power but the one we use here is from Martin Luther King, Jr.</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[CLICK]</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For those of you not used to thinking in terms of power, being unconscious of power – who has it, etc – is the same as ceding power or accepting the relationships of power that exist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4CD50A7-CA73-4971-AD37-4BF1851C49A3}"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631223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669676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7575"/>
          </a:xfrm>
        </p:spPr>
      </p:sp>
      <p:sp>
        <p:nvSpPr>
          <p:cNvPr id="3" name="Notes Placeholder 2"/>
          <p:cNvSpPr>
            <a:spLocks noGrp="1"/>
          </p:cNvSpPr>
          <p:nvPr>
            <p:ph type="body" idx="1"/>
          </p:nvPr>
        </p:nvSpPr>
        <p:spPr/>
        <p:txBody>
          <a:bodyPr/>
          <a:lstStyle/>
          <a:p>
            <a:endParaRPr lang="en-US" baseline="0" dirty="0" smtClean="0"/>
          </a:p>
          <a:p>
            <a:r>
              <a:rPr lang="en-US" sz="1200" dirty="0" smtClean="0"/>
              <a:t>Strategies that alter social stratification</a:t>
            </a:r>
          </a:p>
          <a:p>
            <a:r>
              <a:rPr lang="en-US" sz="1200" dirty="0" smtClean="0"/>
              <a:t>Strategies that decrease people's exposure to health damaging factors</a:t>
            </a:r>
          </a:p>
          <a:p>
            <a:r>
              <a:rPr lang="en-US" sz="1200" dirty="0" smtClean="0"/>
              <a:t>Strategies that decrease the vulnerability and increase the resiliency of disadvantaged groups</a:t>
            </a:r>
          </a:p>
          <a:p>
            <a:r>
              <a:rPr lang="en-US" sz="1200" dirty="0" smtClean="0"/>
              <a:t>Strategies that intervene through the health care delivery system to reduce the differential consequences of ill health</a:t>
            </a:r>
          </a:p>
          <a:p>
            <a:endParaRPr lang="en-US" baseline="0" dirty="0" smtClean="0"/>
          </a:p>
          <a:p>
            <a:r>
              <a:rPr lang="en-US" baseline="0" dirty="0" smtClean="0"/>
              <a:t>Talking Points:</a:t>
            </a:r>
          </a:p>
          <a:p>
            <a:pPr marL="166581" indent="-166581">
              <a:buFont typeface="Arial" pitchFamily="34" charset="0"/>
              <a:buChar char="•"/>
            </a:pPr>
            <a:r>
              <a:rPr lang="en-US" baseline="0" dirty="0" smtClean="0"/>
              <a:t>This is the framework that the World Health Organization’s Commission on Social Determinants of Health first put out in 2007.</a:t>
            </a:r>
          </a:p>
          <a:p>
            <a:pPr marL="166581" indent="-166581" defTabSz="888435">
              <a:buFont typeface="Arial" pitchFamily="34" charset="0"/>
              <a:buChar char="•"/>
              <a:defRPr/>
            </a:pPr>
            <a:r>
              <a:rPr lang="en-US" baseline="0" dirty="0" smtClean="0"/>
              <a:t>As with all models, this conceptual framework has both limitations and advantages, which we’ll go over.  </a:t>
            </a:r>
          </a:p>
          <a:p>
            <a:pPr marL="166581" indent="-166581" defTabSz="888435">
              <a:buFont typeface="Arial" pitchFamily="34" charset="0"/>
              <a:buChar char="•"/>
              <a:defRPr/>
            </a:pPr>
            <a:r>
              <a:rPr lang="en-US" baseline="0" dirty="0" smtClean="0"/>
              <a:t>But first, let’s take a few minutes to walk through it step-by-step, because, admittedly, it is a very complex looking model with lots of arrows and boxes!</a:t>
            </a:r>
          </a:p>
        </p:txBody>
      </p:sp>
      <p:sp>
        <p:nvSpPr>
          <p:cNvPr id="4" name="Slide Number Placeholder 3"/>
          <p:cNvSpPr>
            <a:spLocks noGrp="1"/>
          </p:cNvSpPr>
          <p:nvPr>
            <p:ph type="sldNum" sz="quarter" idx="10"/>
          </p:nvPr>
        </p:nvSpPr>
        <p:spPr/>
        <p:txBody>
          <a:bodyPr/>
          <a:lstStyle/>
          <a:p>
            <a:fld id="{01F8B5CB-EC5C-4DA4-935B-5668A526F728}"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450140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normAutofit/>
          </a:bodyPr>
          <a:lstStyle/>
          <a:p>
            <a:endParaRPr lang="en-US" sz="2000" dirty="0" smtClean="0"/>
          </a:p>
        </p:txBody>
      </p:sp>
      <p:sp>
        <p:nvSpPr>
          <p:cNvPr id="4" name="Slide Number Placeholder 3"/>
          <p:cNvSpPr>
            <a:spLocks noGrp="1"/>
          </p:cNvSpPr>
          <p:nvPr>
            <p:ph type="sldNum" sz="quarter" idx="10"/>
          </p:nvPr>
        </p:nvSpPr>
        <p:spPr/>
        <p:txBody>
          <a:bodyPr/>
          <a:lstStyle/>
          <a:p>
            <a:fld id="{75203CEA-C0DE-4670-B96E-7BB69A20306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509958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ACEDF-44D1-47BC-848E-F9C5A3F3280D}" type="slidenum">
              <a:rPr lang="en-US" smtClean="0"/>
              <a:t>18</a:t>
            </a:fld>
            <a:endParaRPr lang="en-US" dirty="0"/>
          </a:p>
        </p:txBody>
      </p:sp>
    </p:spTree>
    <p:extLst>
      <p:ext uri="{BB962C8B-B14F-4D97-AF65-F5344CB8AC3E}">
        <p14:creationId xmlns:p14="http://schemas.microsoft.com/office/powerpoint/2010/main" val="3762517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lnSpc>
                <a:spcPct val="150000"/>
              </a:lnSpc>
            </a:pPr>
            <a:r>
              <a:rPr lang="en-US" sz="2100" dirty="0"/>
              <a:t>What’s good for health care</a:t>
            </a:r>
          </a:p>
          <a:p>
            <a:pPr lvl="2">
              <a:lnSpc>
                <a:spcPct val="150000"/>
              </a:lnSpc>
            </a:pPr>
            <a:r>
              <a:rPr lang="en-US" sz="2100" dirty="0"/>
              <a:t>Critical access hospitals, primary care, community benefit programs</a:t>
            </a:r>
          </a:p>
          <a:p>
            <a:pPr lvl="2">
              <a:lnSpc>
                <a:spcPct val="150000"/>
              </a:lnSpc>
            </a:pPr>
            <a:endParaRPr lang="en-US" sz="2100" dirty="0"/>
          </a:p>
          <a:p>
            <a:pPr lvl="2">
              <a:lnSpc>
                <a:spcPct val="150000"/>
              </a:lnSpc>
            </a:pPr>
            <a:r>
              <a:rPr lang="en-US" sz="2100" dirty="0"/>
              <a:t>Healthcare benign dictator</a:t>
            </a:r>
          </a:p>
          <a:p>
            <a:pPr lvl="2">
              <a:lnSpc>
                <a:spcPct val="150000"/>
              </a:lnSpc>
            </a:pPr>
            <a:r>
              <a:rPr lang="en-US" sz="2100" dirty="0"/>
              <a:t>All of health is viewed through the lens of healthcare</a:t>
            </a:r>
          </a:p>
          <a:p>
            <a:pPr lvl="2">
              <a:lnSpc>
                <a:spcPct val="150000"/>
              </a:lnSpc>
            </a:pPr>
            <a:r>
              <a:rPr lang="en-US" sz="2000" dirty="0"/>
              <a:t>Assumes healthcare is responsible for population health</a:t>
            </a:r>
          </a:p>
          <a:p>
            <a:pPr lvl="2">
              <a:lnSpc>
                <a:spcPct val="150000"/>
              </a:lnSpc>
            </a:pPr>
            <a:r>
              <a:rPr lang="en-US" sz="2000" dirty="0"/>
              <a:t>Healthcare dictates where health investments are made</a:t>
            </a:r>
          </a:p>
          <a:p>
            <a:endParaRPr lang="en-US" dirty="0"/>
          </a:p>
        </p:txBody>
      </p:sp>
      <p:sp>
        <p:nvSpPr>
          <p:cNvPr id="4" name="Slide Number Placeholder 3"/>
          <p:cNvSpPr>
            <a:spLocks noGrp="1"/>
          </p:cNvSpPr>
          <p:nvPr>
            <p:ph type="sldNum" sz="quarter" idx="10"/>
          </p:nvPr>
        </p:nvSpPr>
        <p:spPr/>
        <p:txBody>
          <a:bodyPr/>
          <a:lstStyle/>
          <a:p>
            <a:fld id="{274DD4FF-2A21-44AB-A69B-5BF55B858D2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306408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ACEDF-44D1-47BC-848E-F9C5A3F3280D}"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62883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6D1855-B556-49AA-B60A-F3547AF276F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226296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6D1855-B556-49AA-B60A-F3547AF276F2}"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082607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392F80A-98A5-49DB-88DD-DE7B3B96E3A8}" type="slidenum">
              <a:rPr lang="en-US" smtClean="0">
                <a:solidFill>
                  <a:prstClr val="black"/>
                </a:solidFill>
              </a:rPr>
              <a:pPr/>
              <a:t>24</a:t>
            </a:fld>
            <a:endParaRPr lang="en-US" dirty="0" smtClean="0">
              <a:solidFill>
                <a:prstClr val="black"/>
              </a:solidFill>
            </a:endParaRPr>
          </a:p>
        </p:txBody>
      </p:sp>
      <p:sp>
        <p:nvSpPr>
          <p:cNvPr id="69635" name="Rectangle 2"/>
          <p:cNvSpPr>
            <a:spLocks noGrp="1" noRot="1" noChangeAspect="1" noChangeArrowheads="1" noTextEdit="1"/>
          </p:cNvSpPr>
          <p:nvPr>
            <p:ph type="sldImg"/>
          </p:nvPr>
        </p:nvSpPr>
        <p:spPr>
          <a:xfrm>
            <a:off x="381000" y="685800"/>
            <a:ext cx="6096000" cy="3429000"/>
          </a:xfrm>
          <a:ln/>
        </p:spPr>
      </p:sp>
      <p:sp>
        <p:nvSpPr>
          <p:cNvPr id="69636" name="Rectangle 3"/>
          <p:cNvSpPr>
            <a:spLocks noGrp="1" noChangeArrowheads="1"/>
          </p:cNvSpPr>
          <p:nvPr>
            <p:ph type="body" idx="1"/>
          </p:nvPr>
        </p:nvSpPr>
        <p:spPr>
          <a:xfrm>
            <a:off x="685800" y="4342463"/>
            <a:ext cx="5486400" cy="4116050"/>
          </a:xfrm>
          <a:noFill/>
          <a:ln/>
        </p:spPr>
        <p:txBody>
          <a:bodyPr/>
          <a:lstStyle/>
          <a:p>
            <a:pPr eaLnBrk="1" hangingPunct="1"/>
            <a:r>
              <a:rPr lang="en-US" dirty="0" smtClean="0"/>
              <a:t>Communities influence</a:t>
            </a:r>
            <a:r>
              <a:rPr lang="en-US" baseline="0" dirty="0" smtClean="0"/>
              <a:t> SES </a:t>
            </a:r>
            <a:endParaRPr lang="en-US" dirty="0" smtClean="0"/>
          </a:p>
          <a:p>
            <a:pPr eaLnBrk="1" hangingPunct="1"/>
            <a:endParaRPr lang="en-US" dirty="0" smtClean="0"/>
          </a:p>
          <a:p>
            <a:pPr eaLnBrk="1" hangingPunct="1"/>
            <a:r>
              <a:rPr lang="en-US" dirty="0" smtClean="0"/>
              <a:t>Maybe mention access to higher education (the health of the MNSCU system is important to the health of rural communities)</a:t>
            </a:r>
          </a:p>
          <a:p>
            <a:pPr eaLnBrk="1" hangingPunct="1"/>
            <a:endParaRPr lang="en-US" dirty="0"/>
          </a:p>
          <a:p>
            <a:pPr eaLnBrk="1" hangingPunct="1"/>
            <a:r>
              <a:rPr lang="en-US" dirty="0" smtClean="0"/>
              <a:t>Locally driven financial institutions are important</a:t>
            </a:r>
          </a:p>
          <a:p>
            <a:pPr eaLnBrk="1" hangingPunct="1"/>
            <a:endParaRPr lang="en-US" dirty="0"/>
          </a:p>
          <a:p>
            <a:pPr eaLnBrk="1" hangingPunct="1"/>
            <a:r>
              <a:rPr lang="en-US" dirty="0" smtClean="0"/>
              <a:t>Local control is important</a:t>
            </a:r>
          </a:p>
          <a:p>
            <a:pPr eaLnBrk="1" hangingPunct="1"/>
            <a:endParaRPr lang="en-US" dirty="0"/>
          </a:p>
          <a:p>
            <a:r>
              <a:rPr lang="en-US" dirty="0" smtClean="0">
                <a:hlinkClick r:id="rId3"/>
              </a:rPr>
              <a:t> http://www.cfra.org/community-development</a:t>
            </a:r>
            <a:r>
              <a:rPr lang="en-US" dirty="0" smtClean="0"/>
              <a:t> </a:t>
            </a:r>
          </a:p>
        </p:txBody>
      </p:sp>
    </p:spTree>
    <p:extLst>
      <p:ext uri="{BB962C8B-B14F-4D97-AF65-F5344CB8AC3E}">
        <p14:creationId xmlns:p14="http://schemas.microsoft.com/office/powerpoint/2010/main" val="1724077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E7B053-7758-4B94-BA9D-2F0B96F2FB8C}"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A4B5C-7791-4D2F-B5F5-8B6EC25A73EE}" type="slidenum">
              <a:rPr lang="en-US" smtClean="0"/>
              <a:t>‹#›</a:t>
            </a:fld>
            <a:endParaRPr lang="en-US"/>
          </a:p>
        </p:txBody>
      </p:sp>
    </p:spTree>
    <p:extLst>
      <p:ext uri="{BB962C8B-B14F-4D97-AF65-F5344CB8AC3E}">
        <p14:creationId xmlns:p14="http://schemas.microsoft.com/office/powerpoint/2010/main" val="3603319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E7B053-7758-4B94-BA9D-2F0B96F2FB8C}"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A4B5C-7791-4D2F-B5F5-8B6EC25A73EE}" type="slidenum">
              <a:rPr lang="en-US" smtClean="0"/>
              <a:t>‹#›</a:t>
            </a:fld>
            <a:endParaRPr lang="en-US"/>
          </a:p>
        </p:txBody>
      </p:sp>
    </p:spTree>
    <p:extLst>
      <p:ext uri="{BB962C8B-B14F-4D97-AF65-F5344CB8AC3E}">
        <p14:creationId xmlns:p14="http://schemas.microsoft.com/office/powerpoint/2010/main" val="2377890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E7B053-7758-4B94-BA9D-2F0B96F2FB8C}"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A4B5C-7791-4D2F-B5F5-8B6EC25A73EE}" type="slidenum">
              <a:rPr lang="en-US" smtClean="0"/>
              <a:t>‹#›</a:t>
            </a:fld>
            <a:endParaRPr lang="en-US"/>
          </a:p>
        </p:txBody>
      </p:sp>
    </p:spTree>
    <p:extLst>
      <p:ext uri="{BB962C8B-B14F-4D97-AF65-F5344CB8AC3E}">
        <p14:creationId xmlns:p14="http://schemas.microsoft.com/office/powerpoint/2010/main" val="4019462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0" y="2942749"/>
            <a:ext cx="10972800" cy="2320627"/>
          </a:xfrm>
          <a:prstGeom prst="rect">
            <a:avLst/>
          </a:prstGeom>
        </p:spPr>
        <p:txBody>
          <a:bodyPr>
            <a:norm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3200" b="1" spc="75"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Subtitle…</a:t>
            </a:r>
            <a:endParaRPr lang="en-US" dirty="0"/>
          </a:p>
        </p:txBody>
      </p:sp>
      <p:sp>
        <p:nvSpPr>
          <p:cNvPr id="5" name="Title Placeholder 1"/>
          <p:cNvSpPr>
            <a:spLocks noGrp="1"/>
          </p:cNvSpPr>
          <p:nvPr>
            <p:ph type="title" hasCustomPrompt="1"/>
          </p:nvPr>
        </p:nvSpPr>
        <p:spPr>
          <a:xfrm>
            <a:off x="609600" y="457201"/>
            <a:ext cx="10972800" cy="2267893"/>
          </a:xfrm>
          <a:prstGeom prst="rect">
            <a:avLst/>
          </a:prstGeom>
        </p:spPr>
        <p:txBody>
          <a:bodyPr vert="horz" lIns="91440" tIns="45720" rIns="91440" bIns="45720" rtlCol="0" anchor="b" anchorCtr="0">
            <a:noAutofit/>
          </a:bodyPr>
          <a:lstStyle>
            <a:lvl1pPr>
              <a:defRPr baseline="0">
                <a:solidFill>
                  <a:schemeClr val="tx2"/>
                </a:solidFill>
              </a:defRPr>
            </a:lvl1pPr>
          </a:lstStyle>
          <a:p>
            <a:r>
              <a:rPr lang="en-US" dirty="0" smtClean="0"/>
              <a:t>Title…</a:t>
            </a:r>
            <a:endParaRPr lang="en-US" dirty="0"/>
          </a:p>
        </p:txBody>
      </p:sp>
      <p:sp>
        <p:nvSpPr>
          <p:cNvPr id="2" name="Date Placeholder 1"/>
          <p:cNvSpPr>
            <a:spLocks noGrp="1"/>
          </p:cNvSpPr>
          <p:nvPr>
            <p:ph type="dt" sz="half" idx="10"/>
          </p:nvPr>
        </p:nvSpPr>
        <p:spPr>
          <a:xfrm>
            <a:off x="10634472" y="5943601"/>
            <a:ext cx="947928" cy="245047"/>
          </a:xfrm>
          <a:prstGeom prst="rect">
            <a:avLst/>
          </a:prstGeom>
        </p:spPr>
        <p:txBody>
          <a:bodyPr/>
          <a:lstStyle/>
          <a:p>
            <a:fld id="{79751B3F-B4E5-4AA7-A6F6-8B0E6F438C48}" type="datetimeFigureOut">
              <a:rPr lang="en-US" smtClean="0">
                <a:solidFill>
                  <a:srgbClr val="000000"/>
                </a:solidFill>
              </a:rPr>
              <a:pPr/>
              <a:t>5/1/2017</a:t>
            </a:fld>
            <a:endParaRPr lang="en-US" dirty="0">
              <a:solidFill>
                <a:srgbClr val="000000"/>
              </a:solidFill>
            </a:endParaRPr>
          </a:p>
        </p:txBody>
      </p:sp>
      <p:sp>
        <p:nvSpPr>
          <p:cNvPr id="4" name="Slide Number Placeholder 3"/>
          <p:cNvSpPr>
            <a:spLocks noGrp="1"/>
          </p:cNvSpPr>
          <p:nvPr>
            <p:ph type="sldNum" sz="quarter" idx="11"/>
          </p:nvPr>
        </p:nvSpPr>
        <p:spPr/>
        <p:txBody>
          <a:bodyPr/>
          <a:lstStyle/>
          <a:p>
            <a:fld id="{50B26D62-EBDC-4CB4-84B4-338D23F7DACE}" type="slidenum">
              <a:rPr lang="en-US" smtClean="0">
                <a:solidFill>
                  <a:srgbClr val="000000"/>
                </a:solidFill>
              </a:rPr>
              <a:pPr/>
              <a:t>‹#›</a:t>
            </a:fld>
            <a:endParaRPr lang="en-US" dirty="0">
              <a:solidFill>
                <a:srgbClr val="000000"/>
              </a:solidFill>
            </a:endParaRPr>
          </a:p>
        </p:txBody>
      </p:sp>
      <p:pic>
        <p:nvPicPr>
          <p:cNvPr id="7" name="Picture 6" descr="Minnesota Department of Healt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958" y="5943600"/>
            <a:ext cx="4114799" cy="457200"/>
          </a:xfrm>
          <a:prstGeom prst="rect">
            <a:avLst/>
          </a:prstGeom>
        </p:spPr>
      </p:pic>
      <p:sp>
        <p:nvSpPr>
          <p:cNvPr id="9" name="Text Placeholder 9"/>
          <p:cNvSpPr>
            <a:spLocks noGrp="1"/>
          </p:cNvSpPr>
          <p:nvPr>
            <p:ph type="body" sz="quarter" idx="12" hasCustomPrompt="1"/>
          </p:nvPr>
        </p:nvSpPr>
        <p:spPr>
          <a:xfrm>
            <a:off x="519298" y="6400801"/>
            <a:ext cx="11085885" cy="254977"/>
          </a:xfrm>
          <a:prstGeom prst="rect">
            <a:avLst/>
          </a:prstGeom>
        </p:spPr>
        <p:txBody>
          <a:bodyPr>
            <a:noAutofit/>
          </a:bodyPr>
          <a:lstStyle>
            <a:lvl1pPr marL="0" indent="0">
              <a:lnSpc>
                <a:spcPts val="1400"/>
              </a:lnSpc>
              <a:spcBef>
                <a:spcPts val="0"/>
              </a:spcBef>
              <a:buFontTx/>
              <a:buNone/>
              <a:defRPr sz="1400" b="1" baseline="0">
                <a:solidFill>
                  <a:srgbClr val="000000"/>
                </a:solidFill>
                <a:latin typeface="+mn-lt"/>
              </a:defRPr>
            </a:lvl1pPr>
          </a:lstStyle>
          <a:p>
            <a:pPr lvl="0"/>
            <a:r>
              <a:rPr lang="en-US" dirty="0" smtClean="0"/>
              <a:t>CLICK TO EDIT PROGRAM NAME</a:t>
            </a:r>
            <a:endParaRPr lang="en-US" dirty="0"/>
          </a:p>
        </p:txBody>
      </p:sp>
    </p:spTree>
    <p:extLst>
      <p:ext uri="{BB962C8B-B14F-4D97-AF65-F5344CB8AC3E}">
        <p14:creationId xmlns:p14="http://schemas.microsoft.com/office/powerpoint/2010/main" val="12095742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25963"/>
          </a:xfrm>
        </p:spPr>
        <p:txBody>
          <a:bodyPr/>
          <a:lstStyle/>
          <a:p>
            <a:endParaRPr lang="en-US"/>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en-US" altLang="en-US">
              <a:solidFill>
                <a:srgbClr val="000000">
                  <a:tint val="75000"/>
                </a:srgbClr>
              </a:solidFill>
            </a:endParaRPr>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52D0299A-062F-4A1A-9113-88C316236C58}" type="slidenum">
              <a:rPr lang="en-US" altLang="en-US">
                <a:solidFill>
                  <a:srgbClr val="000000">
                    <a:tint val="75000"/>
                  </a:srgbClr>
                </a:solidFill>
              </a:rPr>
              <a:pPr/>
              <a:t>‹#›</a:t>
            </a:fld>
            <a:endParaRPr lang="en-US" altLang="en-US">
              <a:solidFill>
                <a:srgbClr val="000000">
                  <a:tint val="75000"/>
                </a:srgbClr>
              </a:solidFill>
            </a:endParaRPr>
          </a:p>
        </p:txBody>
      </p:sp>
    </p:spTree>
    <p:extLst>
      <p:ext uri="{BB962C8B-B14F-4D97-AF65-F5344CB8AC3E}">
        <p14:creationId xmlns:p14="http://schemas.microsoft.com/office/powerpoint/2010/main" val="1442626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6B570E-3DEF-4472-A8FB-61CDAB7B1FC5}" type="datetimeFigureOut">
              <a:rPr lang="en-US" smtClean="0">
                <a:solidFill>
                  <a:prstClr val="black">
                    <a:tint val="75000"/>
                  </a:prstClr>
                </a:solidFill>
              </a:rPr>
              <a:pPr/>
              <a:t>5/1/2017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F52734-121B-46EB-B597-7E87BEB2A8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974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6B570E-3DEF-4472-A8FB-61CDAB7B1FC5}" type="datetimeFigureOut">
              <a:rPr lang="en-US" smtClean="0">
                <a:solidFill>
                  <a:prstClr val="black">
                    <a:tint val="75000"/>
                  </a:prstClr>
                </a:solidFill>
              </a:rPr>
              <a:pPr/>
              <a:t>5/1/2017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F52734-121B-46EB-B597-7E87BEB2A8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2499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6B570E-3DEF-4472-A8FB-61CDAB7B1FC5}" type="datetimeFigureOut">
              <a:rPr lang="en-US" smtClean="0">
                <a:solidFill>
                  <a:prstClr val="black">
                    <a:tint val="75000"/>
                  </a:prstClr>
                </a:solidFill>
              </a:rPr>
              <a:pPr/>
              <a:t>5/1/2017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F52734-121B-46EB-B597-7E87BEB2A8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682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6B570E-3DEF-4472-A8FB-61CDAB7B1FC5}" type="datetimeFigureOut">
              <a:rPr lang="en-US" smtClean="0">
                <a:solidFill>
                  <a:prstClr val="black">
                    <a:tint val="75000"/>
                  </a:prstClr>
                </a:solidFill>
              </a:rPr>
              <a:pPr/>
              <a:t>5/1/2017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F52734-121B-46EB-B597-7E87BEB2A8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434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6B570E-3DEF-4472-A8FB-61CDAB7B1FC5}" type="datetimeFigureOut">
              <a:rPr lang="en-US" smtClean="0">
                <a:solidFill>
                  <a:prstClr val="black">
                    <a:tint val="75000"/>
                  </a:prstClr>
                </a:solidFill>
              </a:rPr>
              <a:pPr/>
              <a:t>5/1/2017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DF52734-121B-46EB-B597-7E87BEB2A8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200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6B570E-3DEF-4472-A8FB-61CDAB7B1FC5}" type="datetimeFigureOut">
              <a:rPr lang="en-US" smtClean="0">
                <a:solidFill>
                  <a:prstClr val="black">
                    <a:tint val="75000"/>
                  </a:prstClr>
                </a:solidFill>
              </a:rPr>
              <a:pPr/>
              <a:t>5/1/2017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DF52734-121B-46EB-B597-7E87BEB2A8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23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E7B053-7758-4B94-BA9D-2F0B96F2FB8C}"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A4B5C-7791-4D2F-B5F5-8B6EC25A73EE}" type="slidenum">
              <a:rPr lang="en-US" smtClean="0"/>
              <a:t>‹#›</a:t>
            </a:fld>
            <a:endParaRPr lang="en-US"/>
          </a:p>
        </p:txBody>
      </p:sp>
    </p:spTree>
    <p:extLst>
      <p:ext uri="{BB962C8B-B14F-4D97-AF65-F5344CB8AC3E}">
        <p14:creationId xmlns:p14="http://schemas.microsoft.com/office/powerpoint/2010/main" val="2700156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6B570E-3DEF-4472-A8FB-61CDAB7B1FC5}" type="datetimeFigureOut">
              <a:rPr lang="en-US" smtClean="0">
                <a:solidFill>
                  <a:prstClr val="black">
                    <a:tint val="75000"/>
                  </a:prstClr>
                </a:solidFill>
              </a:rPr>
              <a:pPr/>
              <a:t>5/1/2017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DF52734-121B-46EB-B597-7E87BEB2A8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623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6B570E-3DEF-4472-A8FB-61CDAB7B1FC5}" type="datetimeFigureOut">
              <a:rPr lang="en-US" smtClean="0">
                <a:solidFill>
                  <a:prstClr val="black">
                    <a:tint val="75000"/>
                  </a:prstClr>
                </a:solidFill>
              </a:rPr>
              <a:pPr/>
              <a:t>5/1/2017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F52734-121B-46EB-B597-7E87BEB2A8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609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6B570E-3DEF-4472-A8FB-61CDAB7B1FC5}" type="datetimeFigureOut">
              <a:rPr lang="en-US" smtClean="0">
                <a:solidFill>
                  <a:prstClr val="black">
                    <a:tint val="75000"/>
                  </a:prstClr>
                </a:solidFill>
              </a:rPr>
              <a:pPr/>
              <a:t>5/1/2017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F52734-121B-46EB-B597-7E87BEB2A8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67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6B570E-3DEF-4472-A8FB-61CDAB7B1FC5}" type="datetimeFigureOut">
              <a:rPr lang="en-US" smtClean="0">
                <a:solidFill>
                  <a:prstClr val="black">
                    <a:tint val="75000"/>
                  </a:prstClr>
                </a:solidFill>
              </a:rPr>
              <a:pPr/>
              <a:t>5/1/2017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F52734-121B-46EB-B597-7E87BEB2A8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132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6B570E-3DEF-4472-A8FB-61CDAB7B1FC5}" type="datetimeFigureOut">
              <a:rPr lang="en-US" smtClean="0">
                <a:solidFill>
                  <a:prstClr val="black">
                    <a:tint val="75000"/>
                  </a:prstClr>
                </a:solidFill>
              </a:rPr>
              <a:pPr/>
              <a:t>5/1/2017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F52734-121B-46EB-B597-7E87BEB2A8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643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0" y="2942749"/>
            <a:ext cx="10972800" cy="2320627"/>
          </a:xfrm>
          <a:prstGeom prst="rect">
            <a:avLst/>
          </a:prstGeom>
        </p:spPr>
        <p:txBody>
          <a:bodyPr>
            <a:norm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3200" b="1" spc="75"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Subtitle…</a:t>
            </a:r>
            <a:endParaRPr lang="en-US" dirty="0"/>
          </a:p>
        </p:txBody>
      </p:sp>
      <p:sp>
        <p:nvSpPr>
          <p:cNvPr id="5" name="Title Placeholder 1"/>
          <p:cNvSpPr>
            <a:spLocks noGrp="1"/>
          </p:cNvSpPr>
          <p:nvPr>
            <p:ph type="title" hasCustomPrompt="1"/>
          </p:nvPr>
        </p:nvSpPr>
        <p:spPr>
          <a:xfrm>
            <a:off x="609600" y="457201"/>
            <a:ext cx="10972800" cy="2267893"/>
          </a:xfrm>
          <a:prstGeom prst="rect">
            <a:avLst/>
          </a:prstGeom>
        </p:spPr>
        <p:txBody>
          <a:bodyPr vert="horz" lIns="91440" tIns="45720" rIns="91440" bIns="45720" rtlCol="0" anchor="b" anchorCtr="0">
            <a:noAutofit/>
          </a:bodyPr>
          <a:lstStyle>
            <a:lvl1pPr>
              <a:defRPr baseline="0">
                <a:solidFill>
                  <a:schemeClr val="tx2"/>
                </a:solidFill>
              </a:defRPr>
            </a:lvl1pPr>
          </a:lstStyle>
          <a:p>
            <a:r>
              <a:rPr lang="en-US" dirty="0" smtClean="0"/>
              <a:t>Title…</a:t>
            </a:r>
            <a:endParaRPr lang="en-US" dirty="0"/>
          </a:p>
        </p:txBody>
      </p:sp>
      <p:sp>
        <p:nvSpPr>
          <p:cNvPr id="2" name="Date Placeholder 1"/>
          <p:cNvSpPr>
            <a:spLocks noGrp="1"/>
          </p:cNvSpPr>
          <p:nvPr>
            <p:ph type="dt" sz="half" idx="10"/>
          </p:nvPr>
        </p:nvSpPr>
        <p:spPr/>
        <p:txBody>
          <a:bodyPr/>
          <a:lstStyle/>
          <a:p>
            <a:fld id="{79751B3F-B4E5-4AA7-A6F6-8B0E6F438C48}" type="datetimeFigureOut">
              <a:rPr lang="en-US" smtClean="0">
                <a:solidFill>
                  <a:srgbClr val="000000">
                    <a:tint val="75000"/>
                  </a:srgbClr>
                </a:solidFill>
              </a:rPr>
              <a:pPr/>
              <a:t>5/1/2017</a:t>
            </a:fld>
            <a:endParaRPr lang="en-US" dirty="0">
              <a:solidFill>
                <a:srgbClr val="000000">
                  <a:tint val="75000"/>
                </a:srgbClr>
              </a:solidFill>
            </a:endParaRPr>
          </a:p>
        </p:txBody>
      </p:sp>
      <p:sp>
        <p:nvSpPr>
          <p:cNvPr id="4" name="Slide Number Placeholder 3"/>
          <p:cNvSpPr>
            <a:spLocks noGrp="1"/>
          </p:cNvSpPr>
          <p:nvPr>
            <p:ph type="sldNum" sz="quarter" idx="11"/>
          </p:nvPr>
        </p:nvSpPr>
        <p:spPr/>
        <p:txBody>
          <a:bodyPr/>
          <a:lstStyle/>
          <a:p>
            <a:fld id="{50B26D62-EBDC-4CB4-84B4-338D23F7DACE}" type="slidenum">
              <a:rPr lang="en-US" smtClean="0">
                <a:solidFill>
                  <a:srgbClr val="000000">
                    <a:tint val="75000"/>
                  </a:srgbClr>
                </a:solidFill>
              </a:rPr>
              <a:pPr/>
              <a:t>‹#›</a:t>
            </a:fld>
            <a:endParaRPr lang="en-US" dirty="0">
              <a:solidFill>
                <a:srgbClr val="000000">
                  <a:tint val="75000"/>
                </a:srgbClr>
              </a:solidFill>
            </a:endParaRPr>
          </a:p>
        </p:txBody>
      </p:sp>
      <p:pic>
        <p:nvPicPr>
          <p:cNvPr id="7" name="Picture 6" descr="Minnesota Department of Healt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958" y="5943600"/>
            <a:ext cx="4114799" cy="457200"/>
          </a:xfrm>
          <a:prstGeom prst="rect">
            <a:avLst/>
          </a:prstGeom>
        </p:spPr>
      </p:pic>
      <p:sp>
        <p:nvSpPr>
          <p:cNvPr id="9" name="Text Placeholder 9"/>
          <p:cNvSpPr>
            <a:spLocks noGrp="1"/>
          </p:cNvSpPr>
          <p:nvPr>
            <p:ph type="body" sz="quarter" idx="12" hasCustomPrompt="1"/>
          </p:nvPr>
        </p:nvSpPr>
        <p:spPr>
          <a:xfrm>
            <a:off x="519298" y="6400801"/>
            <a:ext cx="11085885" cy="254977"/>
          </a:xfrm>
          <a:prstGeom prst="rect">
            <a:avLst/>
          </a:prstGeom>
        </p:spPr>
        <p:txBody>
          <a:bodyPr>
            <a:noAutofit/>
          </a:bodyPr>
          <a:lstStyle>
            <a:lvl1pPr marL="0" indent="0">
              <a:lnSpc>
                <a:spcPts val="1400"/>
              </a:lnSpc>
              <a:spcBef>
                <a:spcPts val="0"/>
              </a:spcBef>
              <a:buFontTx/>
              <a:buNone/>
              <a:defRPr sz="1400" b="1" baseline="0">
                <a:solidFill>
                  <a:srgbClr val="000000"/>
                </a:solidFill>
                <a:latin typeface="+mn-lt"/>
              </a:defRPr>
            </a:lvl1pPr>
          </a:lstStyle>
          <a:p>
            <a:pPr lvl="0"/>
            <a:r>
              <a:rPr lang="en-US" dirty="0" smtClean="0"/>
              <a:t>CLICK TO EDIT PROGRAM NAME</a:t>
            </a:r>
            <a:endParaRPr lang="en-US" dirty="0"/>
          </a:p>
        </p:txBody>
      </p:sp>
    </p:spTree>
    <p:extLst>
      <p:ext uri="{BB962C8B-B14F-4D97-AF65-F5344CB8AC3E}">
        <p14:creationId xmlns:p14="http://schemas.microsoft.com/office/powerpoint/2010/main" val="150077612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457200"/>
            <a:ext cx="10972800" cy="1148576"/>
          </a:xfrm>
          <a:prstGeom prst="rect">
            <a:avLst/>
          </a:prstGeom>
        </p:spPr>
        <p:txBody>
          <a:bodyPr anchor="b" anchorCtr="0"/>
          <a:lstStyle>
            <a:lvl1pPr>
              <a:lnSpc>
                <a:spcPts val="5000"/>
              </a:lnSpc>
              <a:defRPr lang="en-US" sz="6000" dirty="0" smtClean="0"/>
            </a:lvl1pPr>
          </a:lstStyle>
          <a:p>
            <a:r>
              <a:rPr lang="en-US" dirty="0" smtClean="0"/>
              <a:t>Slide headline</a:t>
            </a:r>
            <a:endParaRPr lang="en-US" dirty="0"/>
          </a:p>
        </p:txBody>
      </p:sp>
      <p:sp>
        <p:nvSpPr>
          <p:cNvPr id="2" name="Date Placeholder 1"/>
          <p:cNvSpPr>
            <a:spLocks noGrp="1"/>
          </p:cNvSpPr>
          <p:nvPr>
            <p:ph type="dt" sz="half" idx="10"/>
          </p:nvPr>
        </p:nvSpPr>
        <p:spPr/>
        <p:txBody>
          <a:bodyPr/>
          <a:lstStyle/>
          <a:p>
            <a:fld id="{79751B3F-B4E5-4AA7-A6F6-8B0E6F438C48}" type="datetimeFigureOut">
              <a:rPr lang="en-US" smtClean="0">
                <a:solidFill>
                  <a:srgbClr val="000000">
                    <a:tint val="75000"/>
                  </a:srgbClr>
                </a:solidFill>
              </a:rPr>
              <a:pPr/>
              <a:t>5/1/2017</a:t>
            </a:fld>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p>
            <a:fld id="{50B26D62-EBDC-4CB4-84B4-338D23F7DACE}" type="slidenum">
              <a:rPr lang="en-US" smtClean="0">
                <a:solidFill>
                  <a:srgbClr val="000000">
                    <a:tint val="75000"/>
                  </a:srgbClr>
                </a:solidFill>
              </a:rPr>
              <a:pPr/>
              <a:t>‹#›</a:t>
            </a:fld>
            <a:endParaRPr lang="en-US" dirty="0">
              <a:solidFill>
                <a:srgbClr val="000000">
                  <a:tint val="75000"/>
                </a:srgbClr>
              </a:solidFill>
            </a:endParaRPr>
          </a:p>
        </p:txBody>
      </p:sp>
      <p:sp>
        <p:nvSpPr>
          <p:cNvPr id="6" name="Content Placeholder 3"/>
          <p:cNvSpPr>
            <a:spLocks noGrp="1"/>
          </p:cNvSpPr>
          <p:nvPr>
            <p:ph sz="half" idx="2" hasCustomPrompt="1"/>
          </p:nvPr>
        </p:nvSpPr>
        <p:spPr>
          <a:xfrm>
            <a:off x="1828800" y="2057400"/>
            <a:ext cx="8534400" cy="3710262"/>
          </a:xfrm>
          <a:prstGeom prst="rect">
            <a:avLst/>
          </a:prstGeom>
        </p:spPr>
        <p:txBody>
          <a:bodyPr/>
          <a:lstStyle>
            <a:lvl1pPr>
              <a:defRPr/>
            </a:lvl1pPr>
            <a:lvl2pPr>
              <a:defRPr/>
            </a:lvl2pPr>
            <a:lvl3pPr>
              <a:defRPr/>
            </a:lvl3pPr>
            <a:lvl4pPr>
              <a:defRPr/>
            </a:lvl4pPr>
            <a:lvl5pPr>
              <a:defRPr baseline="0"/>
            </a:lvl5pPr>
          </a:lstStyle>
          <a:p>
            <a:pPr lvl="0"/>
            <a:r>
              <a:rPr lang="en-US" dirty="0" smtClean="0"/>
              <a:t>First level list</a:t>
            </a:r>
          </a:p>
          <a:p>
            <a:pPr lvl="1"/>
            <a:r>
              <a:rPr lang="en-US" dirty="0" smtClean="0"/>
              <a:t>Second level list</a:t>
            </a:r>
          </a:p>
          <a:p>
            <a:pPr lvl="2"/>
            <a:r>
              <a:rPr lang="en-US" dirty="0" smtClean="0"/>
              <a:t>Third level list</a:t>
            </a:r>
          </a:p>
          <a:p>
            <a:pPr lvl="3"/>
            <a:r>
              <a:rPr lang="en-US" dirty="0" smtClean="0"/>
              <a:t>Fourth Level list</a:t>
            </a:r>
          </a:p>
          <a:p>
            <a:pPr lvl="4"/>
            <a:r>
              <a:rPr lang="en-US" dirty="0" smtClean="0"/>
              <a:t>Fifth level list</a:t>
            </a:r>
          </a:p>
        </p:txBody>
      </p:sp>
    </p:spTree>
    <p:extLst>
      <p:ext uri="{BB962C8B-B14F-4D97-AF65-F5344CB8AC3E}">
        <p14:creationId xmlns:p14="http://schemas.microsoft.com/office/powerpoint/2010/main" val="224102741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152">
          <p15:clr>
            <a:srgbClr val="FBAE40"/>
          </p15:clr>
        </p15:guide>
        <p15:guide id="2" pos="6528">
          <p15:clr>
            <a:srgbClr val="FBAE40"/>
          </p15:clr>
        </p15:guide>
        <p15:guide id="3" orient="horz" pos="129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9337" y="2079703"/>
            <a:ext cx="5358239" cy="3667065"/>
          </a:xfrm>
          <a:prstGeom prst="rect">
            <a:avLst/>
          </a:prstGeom>
        </p:spPr>
        <p:txBody>
          <a:bodyPr/>
          <a:lstStyle>
            <a:lvl1pPr>
              <a:defRPr/>
            </a:lvl1pPr>
            <a:lvl2pPr>
              <a:defRPr/>
            </a:lvl2pPr>
            <a:lvl3pPr>
              <a:defRPr/>
            </a:lvl3pPr>
          </a:lstStyle>
          <a:p>
            <a:pPr lvl="0"/>
            <a:r>
              <a:rPr lang="en-US" dirty="0" smtClean="0"/>
              <a:t>First level list</a:t>
            </a:r>
          </a:p>
          <a:p>
            <a:pPr lvl="1"/>
            <a:r>
              <a:rPr lang="en-US" dirty="0" smtClean="0"/>
              <a:t>Second level list</a:t>
            </a:r>
          </a:p>
          <a:p>
            <a:pPr lvl="2"/>
            <a:r>
              <a:rPr lang="en-US" dirty="0" smtClean="0"/>
              <a:t>Third </a:t>
            </a:r>
            <a:r>
              <a:rPr lang="en-US" dirty="0" err="1" smtClean="0"/>
              <a:t>levellist</a:t>
            </a:r>
            <a:endParaRPr lang="en-US" dirty="0" smtClean="0"/>
          </a:p>
        </p:txBody>
      </p:sp>
      <p:sp>
        <p:nvSpPr>
          <p:cNvPr id="2" name="Date Placeholder 1"/>
          <p:cNvSpPr>
            <a:spLocks noGrp="1"/>
          </p:cNvSpPr>
          <p:nvPr>
            <p:ph type="dt" sz="half" idx="10"/>
          </p:nvPr>
        </p:nvSpPr>
        <p:spPr/>
        <p:txBody>
          <a:bodyPr/>
          <a:lstStyle/>
          <a:p>
            <a:fld id="{79751B3F-B4E5-4AA7-A6F6-8B0E6F438C48}" type="datetimeFigureOut">
              <a:rPr lang="en-US" smtClean="0">
                <a:solidFill>
                  <a:srgbClr val="000000">
                    <a:tint val="75000"/>
                  </a:srgbClr>
                </a:solidFill>
              </a:rPr>
              <a:pPr/>
              <a:t>5/1/2017</a:t>
            </a:fld>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p>
            <a:fld id="{50B26D62-EBDC-4CB4-84B4-338D23F7DACE}" type="slidenum">
              <a:rPr lang="en-US" smtClean="0">
                <a:solidFill>
                  <a:srgbClr val="000000">
                    <a:tint val="75000"/>
                  </a:srgbClr>
                </a:solidFill>
              </a:rPr>
              <a:pPr/>
              <a:t>‹#›</a:t>
            </a:fld>
            <a:endParaRPr lang="en-US" dirty="0">
              <a:solidFill>
                <a:srgbClr val="000000">
                  <a:tint val="75000"/>
                </a:srgbClr>
              </a:solidFill>
            </a:endParaRPr>
          </a:p>
        </p:txBody>
      </p:sp>
      <p:sp>
        <p:nvSpPr>
          <p:cNvPr id="7" name="Title 1"/>
          <p:cNvSpPr>
            <a:spLocks noGrp="1"/>
          </p:cNvSpPr>
          <p:nvPr>
            <p:ph type="title" hasCustomPrompt="1"/>
          </p:nvPr>
        </p:nvSpPr>
        <p:spPr>
          <a:xfrm>
            <a:off x="609600" y="457200"/>
            <a:ext cx="10972800" cy="1148576"/>
          </a:xfrm>
          <a:prstGeom prst="rect">
            <a:avLst/>
          </a:prstGeom>
        </p:spPr>
        <p:txBody>
          <a:bodyPr anchor="b" anchorCtr="0"/>
          <a:lstStyle>
            <a:lvl1pPr>
              <a:lnSpc>
                <a:spcPts val="5000"/>
              </a:lnSpc>
              <a:defRPr lang="en-US" sz="6000" dirty="0" smtClean="0"/>
            </a:lvl1pPr>
          </a:lstStyle>
          <a:p>
            <a:r>
              <a:rPr lang="en-US" dirty="0" smtClean="0"/>
              <a:t>Slide headline</a:t>
            </a:r>
            <a:endParaRPr lang="en-US" dirty="0"/>
          </a:p>
        </p:txBody>
      </p:sp>
      <p:sp>
        <p:nvSpPr>
          <p:cNvPr id="8" name="Content Placeholder 3"/>
          <p:cNvSpPr>
            <a:spLocks noGrp="1"/>
          </p:cNvSpPr>
          <p:nvPr>
            <p:ph sz="half" idx="12" hasCustomPrompt="1"/>
          </p:nvPr>
        </p:nvSpPr>
        <p:spPr>
          <a:xfrm>
            <a:off x="6224162" y="2079703"/>
            <a:ext cx="5358239" cy="3667065"/>
          </a:xfrm>
          <a:prstGeom prst="rect">
            <a:avLst/>
          </a:prstGeom>
        </p:spPr>
        <p:txBody>
          <a:bodyPr/>
          <a:lstStyle>
            <a:lvl1pPr>
              <a:defRPr/>
            </a:lvl1pPr>
            <a:lvl2pPr>
              <a:defRPr/>
            </a:lvl2pPr>
            <a:lvl3pPr>
              <a:defRPr/>
            </a:lvl3pPr>
          </a:lstStyle>
          <a:p>
            <a:pPr lvl="0"/>
            <a:r>
              <a:rPr lang="en-US" dirty="0" smtClean="0"/>
              <a:t>First level list</a:t>
            </a:r>
          </a:p>
          <a:p>
            <a:pPr lvl="1"/>
            <a:r>
              <a:rPr lang="en-US" dirty="0" smtClean="0"/>
              <a:t>Second level list</a:t>
            </a:r>
          </a:p>
          <a:p>
            <a:pPr lvl="2"/>
            <a:r>
              <a:rPr lang="en-US" dirty="0" smtClean="0"/>
              <a:t>Third </a:t>
            </a:r>
            <a:r>
              <a:rPr lang="en-US" dirty="0" err="1" smtClean="0"/>
              <a:t>levellist</a:t>
            </a:r>
            <a:endParaRPr lang="en-US" dirty="0" smtClean="0"/>
          </a:p>
        </p:txBody>
      </p:sp>
    </p:spTree>
    <p:extLst>
      <p:ext uri="{BB962C8B-B14F-4D97-AF65-F5344CB8AC3E}">
        <p14:creationId xmlns:p14="http://schemas.microsoft.com/office/powerpoint/2010/main" val="425303605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29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and headline">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fld id="{79751B3F-B4E5-4AA7-A6F6-8B0E6F438C48}" type="datetimeFigureOut">
              <a:rPr lang="en-US" smtClean="0">
                <a:solidFill>
                  <a:srgbClr val="000000">
                    <a:tint val="75000"/>
                  </a:srgbClr>
                </a:solidFill>
              </a:rPr>
              <a:pPr/>
              <a:t>5/1/2017</a:t>
            </a:fld>
            <a:endParaRPr lang="en-US" dirty="0">
              <a:solidFill>
                <a:srgbClr val="000000">
                  <a:tint val="75000"/>
                </a:srgbClr>
              </a:solidFill>
            </a:endParaRPr>
          </a:p>
        </p:txBody>
      </p:sp>
      <p:sp>
        <p:nvSpPr>
          <p:cNvPr id="3" name="Slide Number Placeholder 2"/>
          <p:cNvSpPr>
            <a:spLocks noGrp="1"/>
          </p:cNvSpPr>
          <p:nvPr>
            <p:ph type="sldNum" sz="quarter" idx="12"/>
          </p:nvPr>
        </p:nvSpPr>
        <p:spPr/>
        <p:txBody>
          <a:bodyPr/>
          <a:lstStyle/>
          <a:p>
            <a:fld id="{50B26D62-EBDC-4CB4-84B4-338D23F7DACE}" type="slidenum">
              <a:rPr lang="en-US" smtClean="0">
                <a:solidFill>
                  <a:srgbClr val="000000">
                    <a:tint val="75000"/>
                  </a:srgbClr>
                </a:solidFill>
              </a:rPr>
              <a:pPr/>
              <a:t>‹#›</a:t>
            </a:fld>
            <a:endParaRPr lang="en-US" dirty="0">
              <a:solidFill>
                <a:srgbClr val="000000">
                  <a:tint val="75000"/>
                </a:srgbClr>
              </a:solidFill>
            </a:endParaRPr>
          </a:p>
        </p:txBody>
      </p:sp>
      <p:sp>
        <p:nvSpPr>
          <p:cNvPr id="7" name="Picture Placeholder 8"/>
          <p:cNvSpPr>
            <a:spLocks noGrp="1"/>
          </p:cNvSpPr>
          <p:nvPr>
            <p:ph type="pic" sz="quarter" idx="13" hasCustomPrompt="1"/>
          </p:nvPr>
        </p:nvSpPr>
        <p:spPr>
          <a:xfrm>
            <a:off x="0" y="0"/>
            <a:ext cx="12192000" cy="4800600"/>
          </a:xfrm>
        </p:spPr>
        <p:txBody>
          <a:bodyPr anchor="ctr"/>
          <a:lstStyle>
            <a:lvl1pPr marL="0" indent="0" algn="ctr">
              <a:buNone/>
              <a:defRPr/>
            </a:lvl1pPr>
          </a:lstStyle>
          <a:p>
            <a:r>
              <a:rPr lang="en-US" dirty="0" smtClean="0"/>
              <a:t>Image</a:t>
            </a:r>
            <a:endParaRPr lang="en-US" dirty="0"/>
          </a:p>
        </p:txBody>
      </p:sp>
      <p:sp>
        <p:nvSpPr>
          <p:cNvPr id="8" name="Title 1"/>
          <p:cNvSpPr>
            <a:spLocks noGrp="1"/>
          </p:cNvSpPr>
          <p:nvPr>
            <p:ph type="title" hasCustomPrompt="1"/>
          </p:nvPr>
        </p:nvSpPr>
        <p:spPr>
          <a:xfrm>
            <a:off x="609600" y="4800600"/>
            <a:ext cx="10972800" cy="1143000"/>
          </a:xfrm>
        </p:spPr>
        <p:txBody>
          <a:bodyPr anchor="t"/>
          <a:lstStyle>
            <a:lvl1pPr>
              <a:defRPr sz="4000"/>
            </a:lvl1pPr>
          </a:lstStyle>
          <a:p>
            <a:r>
              <a:rPr lang="en-US" dirty="0" smtClean="0"/>
              <a:t>Caption</a:t>
            </a:r>
            <a:endParaRPr lang="en-US" dirty="0"/>
          </a:p>
        </p:txBody>
      </p:sp>
    </p:spTree>
    <p:extLst>
      <p:ext uri="{BB962C8B-B14F-4D97-AF65-F5344CB8AC3E}">
        <p14:creationId xmlns:p14="http://schemas.microsoft.com/office/powerpoint/2010/main" val="313298570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302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4469" y="457200"/>
            <a:ext cx="10957932" cy="4806176"/>
          </a:xfrm>
          <a:prstGeom prst="rect">
            <a:avLst/>
          </a:prstGeom>
        </p:spPr>
        <p:txBody>
          <a:bodyPr anchor="ctr" anchorCtr="0"/>
          <a:lstStyle>
            <a:lvl1pPr>
              <a:defRPr baseline="0"/>
            </a:lvl1pPr>
          </a:lstStyle>
          <a:p>
            <a:r>
              <a:rPr lang="en-US" dirty="0" smtClean="0"/>
              <a:t>Big text.</a:t>
            </a:r>
            <a:endParaRPr lang="en-US" dirty="0"/>
          </a:p>
        </p:txBody>
      </p:sp>
      <p:sp>
        <p:nvSpPr>
          <p:cNvPr id="3" name="Date Placeholder 2"/>
          <p:cNvSpPr>
            <a:spLocks noGrp="1"/>
          </p:cNvSpPr>
          <p:nvPr>
            <p:ph type="dt" sz="half" idx="10"/>
          </p:nvPr>
        </p:nvSpPr>
        <p:spPr/>
        <p:txBody>
          <a:bodyPr/>
          <a:lstStyle/>
          <a:p>
            <a:fld id="{79751B3F-B4E5-4AA7-A6F6-8B0E6F438C48}" type="datetimeFigureOut">
              <a:rPr lang="en-US" smtClean="0">
                <a:solidFill>
                  <a:srgbClr val="000000">
                    <a:tint val="75000"/>
                  </a:srgbClr>
                </a:solidFill>
              </a:rPr>
              <a:pPr/>
              <a:t>5/1/2017</a:t>
            </a:fld>
            <a:endParaRPr lang="en-US" dirty="0">
              <a:solidFill>
                <a:srgbClr val="000000">
                  <a:tint val="75000"/>
                </a:srgbClr>
              </a:solidFill>
            </a:endParaRPr>
          </a:p>
        </p:txBody>
      </p:sp>
      <p:sp>
        <p:nvSpPr>
          <p:cNvPr id="4" name="Slide Number Placeholder 3"/>
          <p:cNvSpPr>
            <a:spLocks noGrp="1"/>
          </p:cNvSpPr>
          <p:nvPr>
            <p:ph type="sldNum" sz="quarter" idx="11"/>
          </p:nvPr>
        </p:nvSpPr>
        <p:spPr/>
        <p:txBody>
          <a:bodyPr/>
          <a:lstStyle/>
          <a:p>
            <a:fld id="{50B26D62-EBDC-4CB4-84B4-338D23F7DACE}"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4969256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E7B053-7758-4B94-BA9D-2F0B96F2FB8C}"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A4B5C-7791-4D2F-B5F5-8B6EC25A73EE}" type="slidenum">
              <a:rPr lang="en-US" smtClean="0"/>
              <a:t>‹#›</a:t>
            </a:fld>
            <a:endParaRPr lang="en-US"/>
          </a:p>
        </p:txBody>
      </p:sp>
    </p:spTree>
    <p:extLst>
      <p:ext uri="{BB962C8B-B14F-4D97-AF65-F5344CB8AC3E}">
        <p14:creationId xmlns:p14="http://schemas.microsoft.com/office/powerpoint/2010/main" val="2868449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51B3F-B4E5-4AA7-A6F6-8B0E6F438C48}" type="datetimeFigureOut">
              <a:rPr lang="en-US" smtClean="0">
                <a:solidFill>
                  <a:srgbClr val="000000">
                    <a:tint val="75000"/>
                  </a:srgbClr>
                </a:solidFill>
              </a:rPr>
              <a:pPr/>
              <a:t>5/1/2017</a:t>
            </a:fld>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p>
            <a:fld id="{50B26D62-EBDC-4CB4-84B4-338D23F7DACE}"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3467682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0" y="2942749"/>
            <a:ext cx="10972800" cy="2320627"/>
          </a:xfrm>
          <a:prstGeom prst="rect">
            <a:avLst/>
          </a:prstGeom>
        </p:spPr>
        <p:txBody>
          <a:bodyPr>
            <a:norm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3200" b="1" spc="75"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Subtitle…</a:t>
            </a:r>
            <a:endParaRPr lang="en-US" dirty="0"/>
          </a:p>
        </p:txBody>
      </p:sp>
      <p:sp>
        <p:nvSpPr>
          <p:cNvPr id="5" name="Title Placeholder 1"/>
          <p:cNvSpPr>
            <a:spLocks noGrp="1"/>
          </p:cNvSpPr>
          <p:nvPr>
            <p:ph type="title" hasCustomPrompt="1"/>
          </p:nvPr>
        </p:nvSpPr>
        <p:spPr>
          <a:xfrm>
            <a:off x="609600" y="457201"/>
            <a:ext cx="10972800" cy="2267893"/>
          </a:xfrm>
          <a:prstGeom prst="rect">
            <a:avLst/>
          </a:prstGeom>
        </p:spPr>
        <p:txBody>
          <a:bodyPr vert="horz" lIns="91440" tIns="45720" rIns="91440" bIns="45720" rtlCol="0" anchor="b" anchorCtr="0">
            <a:noAutofit/>
          </a:bodyPr>
          <a:lstStyle>
            <a:lvl1pPr>
              <a:defRPr baseline="0">
                <a:solidFill>
                  <a:schemeClr val="tx2"/>
                </a:solidFill>
              </a:defRPr>
            </a:lvl1pPr>
          </a:lstStyle>
          <a:p>
            <a:r>
              <a:rPr lang="en-US" dirty="0" smtClean="0"/>
              <a:t>Title…</a:t>
            </a:r>
            <a:endParaRPr lang="en-US" dirty="0"/>
          </a:p>
        </p:txBody>
      </p:sp>
      <p:sp>
        <p:nvSpPr>
          <p:cNvPr id="2" name="Date Placeholder 1"/>
          <p:cNvSpPr>
            <a:spLocks noGrp="1"/>
          </p:cNvSpPr>
          <p:nvPr>
            <p:ph type="dt" sz="half" idx="10"/>
          </p:nvPr>
        </p:nvSpPr>
        <p:spPr>
          <a:xfrm>
            <a:off x="10634472" y="5943601"/>
            <a:ext cx="947928" cy="245047"/>
          </a:xfrm>
          <a:prstGeom prst="rect">
            <a:avLst/>
          </a:prstGeom>
        </p:spPr>
        <p:txBody>
          <a:bodyPr/>
          <a:lstStyle/>
          <a:p>
            <a:fld id="{79751B3F-B4E5-4AA7-A6F6-8B0E6F438C48}" type="datetimeFigureOut">
              <a:rPr lang="en-US" smtClean="0">
                <a:solidFill>
                  <a:srgbClr val="000000">
                    <a:tint val="75000"/>
                  </a:srgbClr>
                </a:solidFill>
              </a:rPr>
              <a:pPr/>
              <a:t>5/1/2017</a:t>
            </a:fld>
            <a:endParaRPr lang="en-US" dirty="0">
              <a:solidFill>
                <a:srgbClr val="000000">
                  <a:tint val="75000"/>
                </a:srgbClr>
              </a:solidFill>
            </a:endParaRPr>
          </a:p>
        </p:txBody>
      </p:sp>
      <p:sp>
        <p:nvSpPr>
          <p:cNvPr id="4" name="Slide Number Placeholder 3"/>
          <p:cNvSpPr>
            <a:spLocks noGrp="1"/>
          </p:cNvSpPr>
          <p:nvPr>
            <p:ph type="sldNum" sz="quarter" idx="11"/>
          </p:nvPr>
        </p:nvSpPr>
        <p:spPr/>
        <p:txBody>
          <a:bodyPr/>
          <a:lstStyle/>
          <a:p>
            <a:fld id="{50B26D62-EBDC-4CB4-84B4-338D23F7DACE}" type="slidenum">
              <a:rPr lang="en-US" smtClean="0">
                <a:solidFill>
                  <a:srgbClr val="000000">
                    <a:tint val="75000"/>
                  </a:srgbClr>
                </a:solidFill>
              </a:rPr>
              <a:pPr/>
              <a:t>‹#›</a:t>
            </a:fld>
            <a:endParaRPr lang="en-US" dirty="0">
              <a:solidFill>
                <a:srgbClr val="000000">
                  <a:tint val="75000"/>
                </a:srgbClr>
              </a:solidFill>
            </a:endParaRPr>
          </a:p>
        </p:txBody>
      </p:sp>
      <p:pic>
        <p:nvPicPr>
          <p:cNvPr id="7" name="Picture 6" descr="Minnesota Department of Healt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958" y="5943600"/>
            <a:ext cx="4114799" cy="457200"/>
          </a:xfrm>
          <a:prstGeom prst="rect">
            <a:avLst/>
          </a:prstGeom>
        </p:spPr>
      </p:pic>
      <p:sp>
        <p:nvSpPr>
          <p:cNvPr id="9" name="Text Placeholder 9"/>
          <p:cNvSpPr>
            <a:spLocks noGrp="1"/>
          </p:cNvSpPr>
          <p:nvPr>
            <p:ph type="body" sz="quarter" idx="12" hasCustomPrompt="1"/>
          </p:nvPr>
        </p:nvSpPr>
        <p:spPr>
          <a:xfrm>
            <a:off x="519298" y="6400801"/>
            <a:ext cx="11085885" cy="254977"/>
          </a:xfrm>
          <a:prstGeom prst="rect">
            <a:avLst/>
          </a:prstGeom>
        </p:spPr>
        <p:txBody>
          <a:bodyPr>
            <a:noAutofit/>
          </a:bodyPr>
          <a:lstStyle>
            <a:lvl1pPr marL="0" indent="0">
              <a:lnSpc>
                <a:spcPts val="1400"/>
              </a:lnSpc>
              <a:spcBef>
                <a:spcPts val="0"/>
              </a:spcBef>
              <a:buFontTx/>
              <a:buNone/>
              <a:defRPr sz="1400" b="1" baseline="0">
                <a:solidFill>
                  <a:srgbClr val="000000"/>
                </a:solidFill>
                <a:latin typeface="+mn-lt"/>
              </a:defRPr>
            </a:lvl1pPr>
          </a:lstStyle>
          <a:p>
            <a:pPr lvl="0"/>
            <a:r>
              <a:rPr lang="en-US" dirty="0" smtClean="0"/>
              <a:t>CLICK TO EDIT PROGRAM NAME</a:t>
            </a:r>
            <a:endParaRPr lang="en-US" dirty="0"/>
          </a:p>
        </p:txBody>
      </p:sp>
    </p:spTree>
    <p:extLst>
      <p:ext uri="{BB962C8B-B14F-4D97-AF65-F5344CB8AC3E}">
        <p14:creationId xmlns:p14="http://schemas.microsoft.com/office/powerpoint/2010/main" val="293572537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Content">
    <p:spTree>
      <p:nvGrpSpPr>
        <p:cNvPr id="1" name=""/>
        <p:cNvGrpSpPr/>
        <p:nvPr/>
      </p:nvGrpSpPr>
      <p:grpSpPr>
        <a:xfrm>
          <a:off x="0" y="0"/>
          <a:ext cx="0" cy="0"/>
          <a:chOff x="0" y="0"/>
          <a:chExt cx="0" cy="0"/>
        </a:xfrm>
      </p:grpSpPr>
      <p:sp>
        <p:nvSpPr>
          <p:cNvPr id="8" name="Content Placeholder 2"/>
          <p:cNvSpPr>
            <a:spLocks noGrp="1"/>
          </p:cNvSpPr>
          <p:nvPr>
            <p:ph sz="half" idx="1" hasCustomPrompt="1"/>
          </p:nvPr>
        </p:nvSpPr>
        <p:spPr>
          <a:xfrm>
            <a:off x="1524002" y="2057400"/>
            <a:ext cx="9143999" cy="3886200"/>
          </a:xfrm>
          <a:prstGeom prst="rect">
            <a:avLst/>
          </a:prstGeom>
        </p:spPr>
        <p:txBody>
          <a:bodyPr/>
          <a:lstStyle>
            <a:lvl1pPr>
              <a:defRPr baseline="0"/>
            </a:lvl1pPr>
            <a:lvl2pPr>
              <a:defRPr baseline="0"/>
            </a:lvl2pPr>
            <a:lvl3pPr>
              <a:defRPr/>
            </a:lvl3pPr>
            <a:lvl4pPr>
              <a:buClr>
                <a:schemeClr val="bg2"/>
              </a:buClr>
              <a:buSzPct val="50000"/>
              <a:defRPr/>
            </a:lvl4pPr>
            <a:lvl5pPr>
              <a:buSzPct val="50000"/>
              <a:defRPr/>
            </a:lvl5pPr>
          </a:lstStyle>
          <a:p>
            <a:pPr lvl="0"/>
            <a:r>
              <a:rPr lang="en-US" dirty="0" smtClean="0"/>
              <a:t>First level list</a:t>
            </a:r>
          </a:p>
          <a:p>
            <a:pPr lvl="1"/>
            <a:r>
              <a:rPr lang="en-US" dirty="0" smtClean="0"/>
              <a:t>Second level list</a:t>
            </a:r>
          </a:p>
          <a:p>
            <a:pPr lvl="2"/>
            <a:r>
              <a:rPr lang="en-US" dirty="0" smtClean="0"/>
              <a:t>Third level list</a:t>
            </a:r>
          </a:p>
          <a:p>
            <a:pPr lvl="3"/>
            <a:r>
              <a:rPr lang="en-US" dirty="0" smtClean="0"/>
              <a:t>Fourth level list</a:t>
            </a:r>
          </a:p>
          <a:p>
            <a:pPr lvl="4"/>
            <a:r>
              <a:rPr lang="en-US" dirty="0" smtClean="0"/>
              <a:t>Fifth level list</a:t>
            </a:r>
            <a:endParaRPr lang="en-US" dirty="0"/>
          </a:p>
        </p:txBody>
      </p:sp>
      <p:sp>
        <p:nvSpPr>
          <p:cNvPr id="2" name="Date Placeholder 1"/>
          <p:cNvSpPr>
            <a:spLocks noGrp="1"/>
          </p:cNvSpPr>
          <p:nvPr>
            <p:ph type="dt" sz="half" idx="10"/>
          </p:nvPr>
        </p:nvSpPr>
        <p:spPr>
          <a:xfrm>
            <a:off x="10635671" y="5956199"/>
            <a:ext cx="947928" cy="245047"/>
          </a:xfrm>
          <a:prstGeom prst="rect">
            <a:avLst/>
          </a:prstGeom>
        </p:spPr>
        <p:txBody>
          <a:bodyPr/>
          <a:lstStyle/>
          <a:p>
            <a:fld id="{79751B3F-B4E5-4AA7-A6F6-8B0E6F438C48}" type="datetimeFigureOut">
              <a:rPr lang="en-US" smtClean="0">
                <a:solidFill>
                  <a:srgbClr val="000000">
                    <a:tint val="75000"/>
                  </a:srgbClr>
                </a:solidFill>
              </a:rPr>
              <a:pPr/>
              <a:t>5/1/2017</a:t>
            </a:fld>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p>
            <a:fld id="{50B26D62-EBDC-4CB4-84B4-338D23F7DACE}" type="slidenum">
              <a:rPr lang="en-US" smtClean="0">
                <a:solidFill>
                  <a:srgbClr val="000000">
                    <a:tint val="75000"/>
                  </a:srgbClr>
                </a:solidFill>
              </a:rPr>
              <a:pPr/>
              <a:t>‹#›</a:t>
            </a:fld>
            <a:endParaRPr lang="en-US" dirty="0">
              <a:solidFill>
                <a:srgbClr val="000000">
                  <a:tint val="75000"/>
                </a:srgbClr>
              </a:solidFill>
            </a:endParaRPr>
          </a:p>
        </p:txBody>
      </p:sp>
      <p:sp>
        <p:nvSpPr>
          <p:cNvPr id="10" name="Title 1"/>
          <p:cNvSpPr>
            <a:spLocks noGrp="1"/>
          </p:cNvSpPr>
          <p:nvPr>
            <p:ph type="title" hasCustomPrompt="1"/>
          </p:nvPr>
        </p:nvSpPr>
        <p:spPr>
          <a:xfrm>
            <a:off x="609601" y="457200"/>
            <a:ext cx="10973999" cy="1381028"/>
          </a:xfrm>
          <a:prstGeom prst="rect">
            <a:avLst/>
          </a:prstGeom>
        </p:spPr>
        <p:txBody>
          <a:bodyPr anchor="b" anchorCtr="0"/>
          <a:lstStyle>
            <a:lvl1pPr>
              <a:lnSpc>
                <a:spcPct val="100000"/>
              </a:lnSpc>
              <a:defRPr lang="en-US" sz="4800" baseline="0" dirty="0"/>
            </a:lvl1pPr>
          </a:lstStyle>
          <a:p>
            <a:r>
              <a:rPr lang="en-US" dirty="0" smtClean="0"/>
              <a:t>Slide headline</a:t>
            </a:r>
            <a:endParaRPr lang="en-US" dirty="0"/>
          </a:p>
        </p:txBody>
      </p:sp>
    </p:spTree>
    <p:extLst>
      <p:ext uri="{BB962C8B-B14F-4D97-AF65-F5344CB8AC3E}">
        <p14:creationId xmlns:p14="http://schemas.microsoft.com/office/powerpoint/2010/main" val="313288704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296">
          <p15:clr>
            <a:srgbClr val="FBAE40"/>
          </p15:clr>
        </p15:guide>
        <p15:guide id="2" pos="720">
          <p15:clr>
            <a:srgbClr val="FBAE40"/>
          </p15:clr>
        </p15:guide>
        <p15:guide id="3" pos="50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Content">
    <p:spTree>
      <p:nvGrpSpPr>
        <p:cNvPr id="1" name=""/>
        <p:cNvGrpSpPr/>
        <p:nvPr/>
      </p:nvGrpSpPr>
      <p:grpSpPr>
        <a:xfrm>
          <a:off x="0" y="0"/>
          <a:ext cx="0" cy="0"/>
          <a:chOff x="0" y="0"/>
          <a:chExt cx="0" cy="0"/>
        </a:xfrm>
      </p:grpSpPr>
      <p:sp>
        <p:nvSpPr>
          <p:cNvPr id="8" name="Content Placeholder 2"/>
          <p:cNvSpPr>
            <a:spLocks noGrp="1"/>
          </p:cNvSpPr>
          <p:nvPr>
            <p:ph sz="half" idx="1" hasCustomPrompt="1"/>
          </p:nvPr>
        </p:nvSpPr>
        <p:spPr>
          <a:xfrm>
            <a:off x="1524002" y="2057400"/>
            <a:ext cx="9143999" cy="3886200"/>
          </a:xfrm>
          <a:prstGeom prst="rect">
            <a:avLst/>
          </a:prstGeom>
        </p:spPr>
        <p:txBody>
          <a:bodyPr/>
          <a:lstStyle>
            <a:lvl1pPr>
              <a:defRPr baseline="0"/>
            </a:lvl1pPr>
            <a:lvl2pPr>
              <a:defRPr baseline="0"/>
            </a:lvl2pPr>
            <a:lvl3pPr>
              <a:defRPr/>
            </a:lvl3pPr>
            <a:lvl4pPr>
              <a:buClr>
                <a:schemeClr val="bg2"/>
              </a:buClr>
              <a:buSzPct val="50000"/>
              <a:defRPr/>
            </a:lvl4pPr>
            <a:lvl5pPr>
              <a:buSzPct val="50000"/>
              <a:defRPr/>
            </a:lvl5pPr>
          </a:lstStyle>
          <a:p>
            <a:pPr lvl="0"/>
            <a:r>
              <a:rPr lang="en-US" dirty="0" smtClean="0"/>
              <a:t>First level list</a:t>
            </a:r>
          </a:p>
          <a:p>
            <a:pPr lvl="1"/>
            <a:r>
              <a:rPr lang="en-US" dirty="0" smtClean="0"/>
              <a:t>Second level list</a:t>
            </a:r>
          </a:p>
          <a:p>
            <a:pPr lvl="2"/>
            <a:r>
              <a:rPr lang="en-US" dirty="0" smtClean="0"/>
              <a:t>Third level list</a:t>
            </a:r>
          </a:p>
          <a:p>
            <a:pPr lvl="3"/>
            <a:r>
              <a:rPr lang="en-US" dirty="0" smtClean="0"/>
              <a:t>Fourth level list</a:t>
            </a:r>
          </a:p>
          <a:p>
            <a:pPr lvl="4"/>
            <a:r>
              <a:rPr lang="en-US" dirty="0" smtClean="0"/>
              <a:t>Fifth level list</a:t>
            </a:r>
            <a:endParaRPr lang="en-US" dirty="0"/>
          </a:p>
        </p:txBody>
      </p:sp>
      <p:sp>
        <p:nvSpPr>
          <p:cNvPr id="2" name="Date Placeholder 1"/>
          <p:cNvSpPr>
            <a:spLocks noGrp="1"/>
          </p:cNvSpPr>
          <p:nvPr>
            <p:ph type="dt" sz="half" idx="10"/>
          </p:nvPr>
        </p:nvSpPr>
        <p:spPr>
          <a:xfrm>
            <a:off x="10635671" y="5956199"/>
            <a:ext cx="947928" cy="245047"/>
          </a:xfrm>
          <a:prstGeom prst="rect">
            <a:avLst/>
          </a:prstGeom>
        </p:spPr>
        <p:txBody>
          <a:bodyPr/>
          <a:lstStyle/>
          <a:p>
            <a:fld id="{79751B3F-B4E5-4AA7-A6F6-8B0E6F438C48}" type="datetimeFigureOut">
              <a:rPr lang="en-US" smtClean="0">
                <a:solidFill>
                  <a:srgbClr val="000000">
                    <a:tint val="75000"/>
                  </a:srgbClr>
                </a:solidFill>
              </a:rPr>
              <a:pPr/>
              <a:t>5/1/2017</a:t>
            </a:fld>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p>
            <a:fld id="{50B26D62-EBDC-4CB4-84B4-338D23F7DACE}" type="slidenum">
              <a:rPr lang="en-US" smtClean="0">
                <a:solidFill>
                  <a:srgbClr val="000000">
                    <a:tint val="75000"/>
                  </a:srgbClr>
                </a:solidFill>
              </a:rPr>
              <a:pPr/>
              <a:t>‹#›</a:t>
            </a:fld>
            <a:endParaRPr lang="en-US" dirty="0">
              <a:solidFill>
                <a:srgbClr val="000000">
                  <a:tint val="75000"/>
                </a:srgbClr>
              </a:solidFill>
            </a:endParaRPr>
          </a:p>
        </p:txBody>
      </p:sp>
      <p:sp>
        <p:nvSpPr>
          <p:cNvPr id="10" name="Title 1"/>
          <p:cNvSpPr>
            <a:spLocks noGrp="1"/>
          </p:cNvSpPr>
          <p:nvPr>
            <p:ph type="title" hasCustomPrompt="1"/>
          </p:nvPr>
        </p:nvSpPr>
        <p:spPr>
          <a:xfrm>
            <a:off x="609601" y="457200"/>
            <a:ext cx="10973999" cy="1381028"/>
          </a:xfrm>
          <a:prstGeom prst="rect">
            <a:avLst/>
          </a:prstGeom>
        </p:spPr>
        <p:txBody>
          <a:bodyPr anchor="b" anchorCtr="0"/>
          <a:lstStyle>
            <a:lvl1pPr>
              <a:lnSpc>
                <a:spcPct val="100000"/>
              </a:lnSpc>
              <a:defRPr lang="en-US" sz="4800" baseline="0" dirty="0"/>
            </a:lvl1pPr>
          </a:lstStyle>
          <a:p>
            <a:r>
              <a:rPr lang="en-US" dirty="0" smtClean="0"/>
              <a:t>Slide headline</a:t>
            </a:r>
            <a:endParaRPr lang="en-US" dirty="0"/>
          </a:p>
        </p:txBody>
      </p:sp>
    </p:spTree>
    <p:extLst>
      <p:ext uri="{BB962C8B-B14F-4D97-AF65-F5344CB8AC3E}">
        <p14:creationId xmlns:p14="http://schemas.microsoft.com/office/powerpoint/2010/main" val="18322521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296">
          <p15:clr>
            <a:srgbClr val="FBAE40"/>
          </p15:clr>
        </p15:guide>
        <p15:guide id="2" pos="720">
          <p15:clr>
            <a:srgbClr val="FBAE40"/>
          </p15:clr>
        </p15:guide>
        <p15:guide id="3" pos="50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495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0"/>
            <a:ext cx="5384800" cy="4495800"/>
          </a:xfrm>
          <a:prstGeom prst="rect">
            <a:avLst/>
          </a:prstGeom>
        </p:spPr>
        <p:txBody>
          <a:bodyPr/>
          <a:lstStyle/>
          <a:p>
            <a:pPr lvl="0"/>
            <a:endParaRPr lang="en-US" noProof="0"/>
          </a:p>
        </p:txBody>
      </p:sp>
      <p:sp>
        <p:nvSpPr>
          <p:cNvPr id="5" name="Date Placeholder 4"/>
          <p:cNvSpPr>
            <a:spLocks noGrp="1"/>
          </p:cNvSpPr>
          <p:nvPr>
            <p:ph type="dt" sz="half" idx="10"/>
          </p:nvPr>
        </p:nvSpPr>
        <p:spPr>
          <a:xfrm>
            <a:off x="609600" y="6248400"/>
            <a:ext cx="2844800" cy="457200"/>
          </a:xfrm>
          <a:prstGeom prst="rect">
            <a:avLst/>
          </a:prstGeom>
        </p:spPr>
        <p:txBody>
          <a:bodyPr/>
          <a:lstStyle>
            <a:lvl1pPr>
              <a:defRPr/>
            </a:lvl1pPr>
          </a:lstStyle>
          <a:p>
            <a:pPr>
              <a:defRPr/>
            </a:pPr>
            <a:endParaRPr lang="en-US" altLang="en-US">
              <a:solidFill>
                <a:srgbClr val="000000">
                  <a:tint val="75000"/>
                </a:srgbClr>
              </a:solidFill>
            </a:endParaRPr>
          </a:p>
        </p:txBody>
      </p:sp>
      <p:sp>
        <p:nvSpPr>
          <p:cNvPr id="6" name="Footer Placeholder 5"/>
          <p:cNvSpPr>
            <a:spLocks noGrp="1"/>
          </p:cNvSpPr>
          <p:nvPr>
            <p:ph type="ftr" sz="quarter" idx="11"/>
          </p:nvPr>
        </p:nvSpPr>
        <p:spPr>
          <a:xfrm>
            <a:off x="4165600" y="6248400"/>
            <a:ext cx="3860800" cy="457200"/>
          </a:xfrm>
          <a:prstGeom prst="rect">
            <a:avLst/>
          </a:prstGeom>
        </p:spPr>
        <p:txBody>
          <a:bodyPr/>
          <a:lstStyle>
            <a:lvl1pPr>
              <a:defRPr/>
            </a:lvl1pPr>
          </a:lstStyle>
          <a:p>
            <a:pPr>
              <a:defRPr/>
            </a:pPr>
            <a:endParaRPr lang="en-US" altLang="en-US">
              <a:solidFill>
                <a:srgbClr val="000000"/>
              </a:solidFill>
            </a:endParaRPr>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CC28C9ED-0447-4586-82F0-36076CCB6588}" type="slidenum">
              <a:rPr lang="en-US" altLang="en-US">
                <a:solidFill>
                  <a:srgbClr val="000000">
                    <a:tint val="75000"/>
                  </a:srgbClr>
                </a:solidFill>
              </a:rPr>
              <a:pPr/>
              <a:t>‹#›</a:t>
            </a:fld>
            <a:endParaRPr lang="en-US" altLang="en-US">
              <a:solidFill>
                <a:srgbClr val="000000">
                  <a:tint val="75000"/>
                </a:srgbClr>
              </a:solidFill>
            </a:endParaRPr>
          </a:p>
        </p:txBody>
      </p:sp>
    </p:spTree>
    <p:extLst>
      <p:ext uri="{BB962C8B-B14F-4D97-AF65-F5344CB8AC3E}">
        <p14:creationId xmlns:p14="http://schemas.microsoft.com/office/powerpoint/2010/main" val="3601508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0" y="2942749"/>
            <a:ext cx="10972800" cy="2320627"/>
          </a:xfrm>
          <a:prstGeom prst="rect">
            <a:avLst/>
          </a:prstGeom>
        </p:spPr>
        <p:txBody>
          <a:bodyPr>
            <a:normAutofit/>
          </a:bodyPr>
          <a:lstStyle>
            <a:lvl1pPr marL="0" marR="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sz="2400" b="1" spc="56" baseline="0">
                <a:solidFill>
                  <a:schemeClr val="tx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smtClean="0"/>
              <a:t>Subtitle…</a:t>
            </a:r>
            <a:endParaRPr lang="en-US" dirty="0"/>
          </a:p>
        </p:txBody>
      </p:sp>
      <p:sp>
        <p:nvSpPr>
          <p:cNvPr id="5" name="Title Placeholder 1"/>
          <p:cNvSpPr>
            <a:spLocks noGrp="1"/>
          </p:cNvSpPr>
          <p:nvPr>
            <p:ph type="title" hasCustomPrompt="1"/>
          </p:nvPr>
        </p:nvSpPr>
        <p:spPr>
          <a:xfrm>
            <a:off x="609600" y="457203"/>
            <a:ext cx="10972800" cy="2267893"/>
          </a:xfrm>
          <a:prstGeom prst="rect">
            <a:avLst/>
          </a:prstGeom>
        </p:spPr>
        <p:txBody>
          <a:bodyPr vert="horz" lIns="91440" tIns="45720" rIns="91440" bIns="45720" rtlCol="0" anchor="b" anchorCtr="0">
            <a:noAutofit/>
          </a:bodyPr>
          <a:lstStyle>
            <a:lvl1pPr>
              <a:defRPr baseline="0">
                <a:solidFill>
                  <a:schemeClr val="tx2"/>
                </a:solidFill>
              </a:defRPr>
            </a:lvl1pPr>
          </a:lstStyle>
          <a:p>
            <a:r>
              <a:rPr lang="en-US" dirty="0" smtClean="0"/>
              <a:t>Title…</a:t>
            </a:r>
            <a:endParaRPr lang="en-US" dirty="0"/>
          </a:p>
        </p:txBody>
      </p:sp>
      <p:sp>
        <p:nvSpPr>
          <p:cNvPr id="2" name="Date Placeholder 1"/>
          <p:cNvSpPr>
            <a:spLocks noGrp="1"/>
          </p:cNvSpPr>
          <p:nvPr>
            <p:ph type="dt" sz="half" idx="10"/>
          </p:nvPr>
        </p:nvSpPr>
        <p:spPr/>
        <p:txBody>
          <a:bodyPr/>
          <a:lstStyle/>
          <a:p>
            <a:fld id="{79751B3F-B4E5-4AA7-A6F6-8B0E6F438C48}" type="datetimeFigureOut">
              <a:rPr lang="en-US" smtClean="0">
                <a:solidFill>
                  <a:srgbClr val="000000">
                    <a:tint val="75000"/>
                  </a:srgbClr>
                </a:solidFill>
              </a:rPr>
              <a:pPr/>
              <a:t>5/1/2017</a:t>
            </a:fld>
            <a:endParaRPr lang="en-US" dirty="0">
              <a:solidFill>
                <a:srgbClr val="000000">
                  <a:tint val="75000"/>
                </a:srgbClr>
              </a:solidFill>
            </a:endParaRPr>
          </a:p>
        </p:txBody>
      </p:sp>
      <p:sp>
        <p:nvSpPr>
          <p:cNvPr id="4" name="Slide Number Placeholder 3"/>
          <p:cNvSpPr>
            <a:spLocks noGrp="1"/>
          </p:cNvSpPr>
          <p:nvPr>
            <p:ph type="sldNum" sz="quarter" idx="11"/>
          </p:nvPr>
        </p:nvSpPr>
        <p:spPr/>
        <p:txBody>
          <a:bodyPr/>
          <a:lstStyle/>
          <a:p>
            <a:fld id="{50B26D62-EBDC-4CB4-84B4-338D23F7DACE}" type="slidenum">
              <a:rPr lang="en-US" smtClean="0">
                <a:solidFill>
                  <a:srgbClr val="000000">
                    <a:tint val="75000"/>
                  </a:srgbClr>
                </a:solidFill>
              </a:rPr>
              <a:pPr/>
              <a:t>‹#›</a:t>
            </a:fld>
            <a:endParaRPr lang="en-US" dirty="0">
              <a:solidFill>
                <a:srgbClr val="000000">
                  <a:tint val="75000"/>
                </a:srgbClr>
              </a:solidFill>
            </a:endParaRPr>
          </a:p>
        </p:txBody>
      </p:sp>
      <p:pic>
        <p:nvPicPr>
          <p:cNvPr id="7" name="Picture 6" descr="Minnesota Department of Healt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959" y="5943600"/>
            <a:ext cx="4114799" cy="457200"/>
          </a:xfrm>
          <a:prstGeom prst="rect">
            <a:avLst/>
          </a:prstGeom>
        </p:spPr>
      </p:pic>
      <p:sp>
        <p:nvSpPr>
          <p:cNvPr id="9" name="Text Placeholder 9"/>
          <p:cNvSpPr>
            <a:spLocks noGrp="1"/>
          </p:cNvSpPr>
          <p:nvPr>
            <p:ph type="body" sz="quarter" idx="12" hasCustomPrompt="1"/>
          </p:nvPr>
        </p:nvSpPr>
        <p:spPr>
          <a:xfrm>
            <a:off x="519299" y="6400803"/>
            <a:ext cx="11085885" cy="254977"/>
          </a:xfrm>
          <a:prstGeom prst="rect">
            <a:avLst/>
          </a:prstGeom>
        </p:spPr>
        <p:txBody>
          <a:bodyPr>
            <a:noAutofit/>
          </a:bodyPr>
          <a:lstStyle>
            <a:lvl1pPr marL="0" indent="0">
              <a:lnSpc>
                <a:spcPts val="1050"/>
              </a:lnSpc>
              <a:spcBef>
                <a:spcPts val="0"/>
              </a:spcBef>
              <a:buFontTx/>
              <a:buNone/>
              <a:defRPr sz="1050" b="1" baseline="0">
                <a:solidFill>
                  <a:srgbClr val="000000"/>
                </a:solidFill>
                <a:latin typeface="+mn-lt"/>
              </a:defRPr>
            </a:lvl1pPr>
          </a:lstStyle>
          <a:p>
            <a:pPr lvl="0"/>
            <a:r>
              <a:rPr lang="en-US" dirty="0" smtClean="0"/>
              <a:t>CLICK TO EDIT PROGRAM NAME</a:t>
            </a:r>
            <a:endParaRPr lang="en-US" dirty="0"/>
          </a:p>
        </p:txBody>
      </p:sp>
    </p:spTree>
    <p:extLst>
      <p:ext uri="{BB962C8B-B14F-4D97-AF65-F5344CB8AC3E}">
        <p14:creationId xmlns:p14="http://schemas.microsoft.com/office/powerpoint/2010/main" val="310780204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457200"/>
            <a:ext cx="10972800" cy="1148576"/>
          </a:xfrm>
          <a:prstGeom prst="rect">
            <a:avLst/>
          </a:prstGeom>
        </p:spPr>
        <p:txBody>
          <a:bodyPr anchor="b" anchorCtr="0"/>
          <a:lstStyle>
            <a:lvl1pPr>
              <a:lnSpc>
                <a:spcPts val="3750"/>
              </a:lnSpc>
              <a:defRPr lang="en-US" sz="4500" dirty="0" smtClean="0"/>
            </a:lvl1pPr>
          </a:lstStyle>
          <a:p>
            <a:r>
              <a:rPr lang="en-US" dirty="0" smtClean="0"/>
              <a:t>Slide headline</a:t>
            </a:r>
            <a:endParaRPr lang="en-US" dirty="0"/>
          </a:p>
        </p:txBody>
      </p:sp>
      <p:sp>
        <p:nvSpPr>
          <p:cNvPr id="2" name="Date Placeholder 1"/>
          <p:cNvSpPr>
            <a:spLocks noGrp="1"/>
          </p:cNvSpPr>
          <p:nvPr>
            <p:ph type="dt" sz="half" idx="10"/>
          </p:nvPr>
        </p:nvSpPr>
        <p:spPr/>
        <p:txBody>
          <a:bodyPr/>
          <a:lstStyle/>
          <a:p>
            <a:fld id="{79751B3F-B4E5-4AA7-A6F6-8B0E6F438C48}" type="datetimeFigureOut">
              <a:rPr lang="en-US" smtClean="0">
                <a:solidFill>
                  <a:srgbClr val="000000">
                    <a:tint val="75000"/>
                  </a:srgbClr>
                </a:solidFill>
              </a:rPr>
              <a:pPr/>
              <a:t>5/1/2017</a:t>
            </a:fld>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p>
            <a:fld id="{50B26D62-EBDC-4CB4-84B4-338D23F7DACE}" type="slidenum">
              <a:rPr lang="en-US" smtClean="0">
                <a:solidFill>
                  <a:srgbClr val="000000">
                    <a:tint val="75000"/>
                  </a:srgbClr>
                </a:solidFill>
              </a:rPr>
              <a:pPr/>
              <a:t>‹#›</a:t>
            </a:fld>
            <a:endParaRPr lang="en-US" dirty="0">
              <a:solidFill>
                <a:srgbClr val="000000">
                  <a:tint val="75000"/>
                </a:srgbClr>
              </a:solidFill>
            </a:endParaRPr>
          </a:p>
        </p:txBody>
      </p:sp>
      <p:sp>
        <p:nvSpPr>
          <p:cNvPr id="6" name="Content Placeholder 3"/>
          <p:cNvSpPr>
            <a:spLocks noGrp="1"/>
          </p:cNvSpPr>
          <p:nvPr>
            <p:ph sz="half" idx="2" hasCustomPrompt="1"/>
          </p:nvPr>
        </p:nvSpPr>
        <p:spPr>
          <a:xfrm>
            <a:off x="1828800" y="2057400"/>
            <a:ext cx="8534400" cy="3710262"/>
          </a:xfrm>
          <a:prstGeom prst="rect">
            <a:avLst/>
          </a:prstGeom>
        </p:spPr>
        <p:txBody>
          <a:bodyPr/>
          <a:lstStyle>
            <a:lvl1pPr>
              <a:defRPr/>
            </a:lvl1pPr>
            <a:lvl2pPr>
              <a:defRPr/>
            </a:lvl2pPr>
            <a:lvl3pPr>
              <a:defRPr/>
            </a:lvl3pPr>
            <a:lvl4pPr>
              <a:defRPr/>
            </a:lvl4pPr>
            <a:lvl5pPr>
              <a:defRPr baseline="0"/>
            </a:lvl5pPr>
          </a:lstStyle>
          <a:p>
            <a:pPr lvl="0"/>
            <a:r>
              <a:rPr lang="en-US" dirty="0" smtClean="0"/>
              <a:t>First level list</a:t>
            </a:r>
          </a:p>
          <a:p>
            <a:pPr lvl="1"/>
            <a:r>
              <a:rPr lang="en-US" dirty="0" smtClean="0"/>
              <a:t>Second level list</a:t>
            </a:r>
          </a:p>
          <a:p>
            <a:pPr lvl="2"/>
            <a:r>
              <a:rPr lang="en-US" dirty="0" smtClean="0"/>
              <a:t>Third level list</a:t>
            </a:r>
          </a:p>
          <a:p>
            <a:pPr lvl="3"/>
            <a:r>
              <a:rPr lang="en-US" dirty="0" smtClean="0"/>
              <a:t>Fourth Level list</a:t>
            </a:r>
          </a:p>
          <a:p>
            <a:pPr lvl="4"/>
            <a:r>
              <a:rPr lang="en-US" dirty="0" smtClean="0"/>
              <a:t>Fifth level list</a:t>
            </a:r>
          </a:p>
        </p:txBody>
      </p:sp>
    </p:spTree>
    <p:extLst>
      <p:ext uri="{BB962C8B-B14F-4D97-AF65-F5344CB8AC3E}">
        <p14:creationId xmlns:p14="http://schemas.microsoft.com/office/powerpoint/2010/main" val="257496013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536">
          <p15:clr>
            <a:srgbClr val="FBAE40"/>
          </p15:clr>
        </p15:guide>
        <p15:guide id="2" pos="8704">
          <p15:clr>
            <a:srgbClr val="FBAE40"/>
          </p15:clr>
        </p15:guide>
        <p15:guide id="3" orient="horz" pos="129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9338" y="2079705"/>
            <a:ext cx="5358239" cy="3667065"/>
          </a:xfrm>
          <a:prstGeom prst="rect">
            <a:avLst/>
          </a:prstGeom>
        </p:spPr>
        <p:txBody>
          <a:bodyPr/>
          <a:lstStyle>
            <a:lvl1pPr>
              <a:defRPr/>
            </a:lvl1pPr>
            <a:lvl2pPr>
              <a:defRPr/>
            </a:lvl2pPr>
            <a:lvl3pPr>
              <a:defRPr/>
            </a:lvl3pPr>
          </a:lstStyle>
          <a:p>
            <a:pPr lvl="0"/>
            <a:r>
              <a:rPr lang="en-US" dirty="0" smtClean="0"/>
              <a:t>First level list</a:t>
            </a:r>
          </a:p>
          <a:p>
            <a:pPr lvl="1"/>
            <a:r>
              <a:rPr lang="en-US" dirty="0" smtClean="0"/>
              <a:t>Second level list</a:t>
            </a:r>
          </a:p>
          <a:p>
            <a:pPr lvl="2"/>
            <a:r>
              <a:rPr lang="en-US" dirty="0" smtClean="0"/>
              <a:t>Third </a:t>
            </a:r>
            <a:r>
              <a:rPr lang="en-US" dirty="0" err="1" smtClean="0"/>
              <a:t>levellist</a:t>
            </a:r>
            <a:endParaRPr lang="en-US" dirty="0" smtClean="0"/>
          </a:p>
        </p:txBody>
      </p:sp>
      <p:sp>
        <p:nvSpPr>
          <p:cNvPr id="2" name="Date Placeholder 1"/>
          <p:cNvSpPr>
            <a:spLocks noGrp="1"/>
          </p:cNvSpPr>
          <p:nvPr>
            <p:ph type="dt" sz="half" idx="10"/>
          </p:nvPr>
        </p:nvSpPr>
        <p:spPr/>
        <p:txBody>
          <a:bodyPr/>
          <a:lstStyle/>
          <a:p>
            <a:fld id="{79751B3F-B4E5-4AA7-A6F6-8B0E6F438C48}" type="datetimeFigureOut">
              <a:rPr lang="en-US" smtClean="0">
                <a:solidFill>
                  <a:srgbClr val="000000">
                    <a:tint val="75000"/>
                  </a:srgbClr>
                </a:solidFill>
              </a:rPr>
              <a:pPr/>
              <a:t>5/1/2017</a:t>
            </a:fld>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p>
            <a:fld id="{50B26D62-EBDC-4CB4-84B4-338D23F7DACE}" type="slidenum">
              <a:rPr lang="en-US" smtClean="0">
                <a:solidFill>
                  <a:srgbClr val="000000">
                    <a:tint val="75000"/>
                  </a:srgbClr>
                </a:solidFill>
              </a:rPr>
              <a:pPr/>
              <a:t>‹#›</a:t>
            </a:fld>
            <a:endParaRPr lang="en-US" dirty="0">
              <a:solidFill>
                <a:srgbClr val="000000">
                  <a:tint val="75000"/>
                </a:srgbClr>
              </a:solidFill>
            </a:endParaRPr>
          </a:p>
        </p:txBody>
      </p:sp>
      <p:sp>
        <p:nvSpPr>
          <p:cNvPr id="7" name="Title 1"/>
          <p:cNvSpPr>
            <a:spLocks noGrp="1"/>
          </p:cNvSpPr>
          <p:nvPr>
            <p:ph type="title" hasCustomPrompt="1"/>
          </p:nvPr>
        </p:nvSpPr>
        <p:spPr>
          <a:xfrm>
            <a:off x="609600" y="457200"/>
            <a:ext cx="10972800" cy="1148576"/>
          </a:xfrm>
          <a:prstGeom prst="rect">
            <a:avLst/>
          </a:prstGeom>
        </p:spPr>
        <p:txBody>
          <a:bodyPr anchor="b" anchorCtr="0"/>
          <a:lstStyle>
            <a:lvl1pPr>
              <a:lnSpc>
                <a:spcPts val="3750"/>
              </a:lnSpc>
              <a:defRPr lang="en-US" sz="4500" dirty="0" smtClean="0"/>
            </a:lvl1pPr>
          </a:lstStyle>
          <a:p>
            <a:r>
              <a:rPr lang="en-US" dirty="0" smtClean="0"/>
              <a:t>Slide headline</a:t>
            </a:r>
            <a:endParaRPr lang="en-US" dirty="0"/>
          </a:p>
        </p:txBody>
      </p:sp>
      <p:sp>
        <p:nvSpPr>
          <p:cNvPr id="8" name="Content Placeholder 3"/>
          <p:cNvSpPr>
            <a:spLocks noGrp="1"/>
          </p:cNvSpPr>
          <p:nvPr>
            <p:ph sz="half" idx="12" hasCustomPrompt="1"/>
          </p:nvPr>
        </p:nvSpPr>
        <p:spPr>
          <a:xfrm>
            <a:off x="6224163" y="2079705"/>
            <a:ext cx="5358239" cy="3667065"/>
          </a:xfrm>
          <a:prstGeom prst="rect">
            <a:avLst/>
          </a:prstGeom>
        </p:spPr>
        <p:txBody>
          <a:bodyPr/>
          <a:lstStyle>
            <a:lvl1pPr>
              <a:defRPr/>
            </a:lvl1pPr>
            <a:lvl2pPr>
              <a:defRPr/>
            </a:lvl2pPr>
            <a:lvl3pPr>
              <a:defRPr/>
            </a:lvl3pPr>
          </a:lstStyle>
          <a:p>
            <a:pPr lvl="0"/>
            <a:r>
              <a:rPr lang="en-US" dirty="0" smtClean="0"/>
              <a:t>First level list</a:t>
            </a:r>
          </a:p>
          <a:p>
            <a:pPr lvl="1"/>
            <a:r>
              <a:rPr lang="en-US" dirty="0" smtClean="0"/>
              <a:t>Second level list</a:t>
            </a:r>
          </a:p>
          <a:p>
            <a:pPr lvl="2"/>
            <a:r>
              <a:rPr lang="en-US" dirty="0" smtClean="0"/>
              <a:t>Third </a:t>
            </a:r>
            <a:r>
              <a:rPr lang="en-US" dirty="0" err="1" smtClean="0"/>
              <a:t>levellist</a:t>
            </a:r>
            <a:endParaRPr lang="en-US" dirty="0" smtClean="0"/>
          </a:p>
        </p:txBody>
      </p:sp>
    </p:spTree>
    <p:extLst>
      <p:ext uri="{BB962C8B-B14F-4D97-AF65-F5344CB8AC3E}">
        <p14:creationId xmlns:p14="http://schemas.microsoft.com/office/powerpoint/2010/main" val="231541639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29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and headline">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fld id="{79751B3F-B4E5-4AA7-A6F6-8B0E6F438C48}" type="datetimeFigureOut">
              <a:rPr lang="en-US" smtClean="0">
                <a:solidFill>
                  <a:srgbClr val="000000">
                    <a:tint val="75000"/>
                  </a:srgbClr>
                </a:solidFill>
              </a:rPr>
              <a:pPr/>
              <a:t>5/1/2017</a:t>
            </a:fld>
            <a:endParaRPr lang="en-US" dirty="0">
              <a:solidFill>
                <a:srgbClr val="000000">
                  <a:tint val="75000"/>
                </a:srgbClr>
              </a:solidFill>
            </a:endParaRPr>
          </a:p>
        </p:txBody>
      </p:sp>
      <p:sp>
        <p:nvSpPr>
          <p:cNvPr id="3" name="Slide Number Placeholder 2"/>
          <p:cNvSpPr>
            <a:spLocks noGrp="1"/>
          </p:cNvSpPr>
          <p:nvPr>
            <p:ph type="sldNum" sz="quarter" idx="12"/>
          </p:nvPr>
        </p:nvSpPr>
        <p:spPr/>
        <p:txBody>
          <a:bodyPr/>
          <a:lstStyle/>
          <a:p>
            <a:fld id="{50B26D62-EBDC-4CB4-84B4-338D23F7DACE}" type="slidenum">
              <a:rPr lang="en-US" smtClean="0">
                <a:solidFill>
                  <a:srgbClr val="000000">
                    <a:tint val="75000"/>
                  </a:srgbClr>
                </a:solidFill>
              </a:rPr>
              <a:pPr/>
              <a:t>‹#›</a:t>
            </a:fld>
            <a:endParaRPr lang="en-US" dirty="0">
              <a:solidFill>
                <a:srgbClr val="000000">
                  <a:tint val="75000"/>
                </a:srgbClr>
              </a:solidFill>
            </a:endParaRPr>
          </a:p>
        </p:txBody>
      </p:sp>
      <p:sp>
        <p:nvSpPr>
          <p:cNvPr id="7" name="Picture Placeholder 8"/>
          <p:cNvSpPr>
            <a:spLocks noGrp="1"/>
          </p:cNvSpPr>
          <p:nvPr>
            <p:ph type="pic" sz="quarter" idx="13" hasCustomPrompt="1"/>
          </p:nvPr>
        </p:nvSpPr>
        <p:spPr>
          <a:xfrm>
            <a:off x="0" y="0"/>
            <a:ext cx="12192000" cy="4800600"/>
          </a:xfrm>
        </p:spPr>
        <p:txBody>
          <a:bodyPr anchor="ctr"/>
          <a:lstStyle>
            <a:lvl1pPr marL="0" indent="0" algn="ctr">
              <a:buNone/>
              <a:defRPr/>
            </a:lvl1pPr>
          </a:lstStyle>
          <a:p>
            <a:r>
              <a:rPr lang="en-US" dirty="0" smtClean="0"/>
              <a:t>Image</a:t>
            </a:r>
            <a:endParaRPr lang="en-US" dirty="0"/>
          </a:p>
        </p:txBody>
      </p:sp>
      <p:sp>
        <p:nvSpPr>
          <p:cNvPr id="8" name="Title 1"/>
          <p:cNvSpPr>
            <a:spLocks noGrp="1"/>
          </p:cNvSpPr>
          <p:nvPr>
            <p:ph type="title" hasCustomPrompt="1"/>
          </p:nvPr>
        </p:nvSpPr>
        <p:spPr>
          <a:xfrm>
            <a:off x="609600" y="4800600"/>
            <a:ext cx="10972800" cy="1143000"/>
          </a:xfrm>
        </p:spPr>
        <p:txBody>
          <a:bodyPr anchor="t"/>
          <a:lstStyle>
            <a:lvl1pPr>
              <a:defRPr sz="3000"/>
            </a:lvl1pPr>
          </a:lstStyle>
          <a:p>
            <a:r>
              <a:rPr lang="en-US" dirty="0" smtClean="0"/>
              <a:t>Caption</a:t>
            </a:r>
            <a:endParaRPr lang="en-US" dirty="0"/>
          </a:p>
        </p:txBody>
      </p:sp>
    </p:spTree>
    <p:extLst>
      <p:ext uri="{BB962C8B-B14F-4D97-AF65-F5344CB8AC3E}">
        <p14:creationId xmlns:p14="http://schemas.microsoft.com/office/powerpoint/2010/main" val="310644675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302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4470" y="457200"/>
            <a:ext cx="10957932" cy="4806176"/>
          </a:xfrm>
          <a:prstGeom prst="rect">
            <a:avLst/>
          </a:prstGeom>
        </p:spPr>
        <p:txBody>
          <a:bodyPr anchor="ctr" anchorCtr="0"/>
          <a:lstStyle>
            <a:lvl1pPr>
              <a:defRPr baseline="0"/>
            </a:lvl1pPr>
          </a:lstStyle>
          <a:p>
            <a:r>
              <a:rPr lang="en-US" dirty="0" smtClean="0"/>
              <a:t>Big text.</a:t>
            </a:r>
            <a:endParaRPr lang="en-US" dirty="0"/>
          </a:p>
        </p:txBody>
      </p:sp>
      <p:sp>
        <p:nvSpPr>
          <p:cNvPr id="3" name="Date Placeholder 2"/>
          <p:cNvSpPr>
            <a:spLocks noGrp="1"/>
          </p:cNvSpPr>
          <p:nvPr>
            <p:ph type="dt" sz="half" idx="10"/>
          </p:nvPr>
        </p:nvSpPr>
        <p:spPr/>
        <p:txBody>
          <a:bodyPr/>
          <a:lstStyle/>
          <a:p>
            <a:fld id="{79751B3F-B4E5-4AA7-A6F6-8B0E6F438C48}" type="datetimeFigureOut">
              <a:rPr lang="en-US" smtClean="0">
                <a:solidFill>
                  <a:srgbClr val="000000">
                    <a:tint val="75000"/>
                  </a:srgbClr>
                </a:solidFill>
              </a:rPr>
              <a:pPr/>
              <a:t>5/1/2017</a:t>
            </a:fld>
            <a:endParaRPr lang="en-US" dirty="0">
              <a:solidFill>
                <a:srgbClr val="000000">
                  <a:tint val="75000"/>
                </a:srgbClr>
              </a:solidFill>
            </a:endParaRPr>
          </a:p>
        </p:txBody>
      </p:sp>
      <p:sp>
        <p:nvSpPr>
          <p:cNvPr id="4" name="Slide Number Placeholder 3"/>
          <p:cNvSpPr>
            <a:spLocks noGrp="1"/>
          </p:cNvSpPr>
          <p:nvPr>
            <p:ph type="sldNum" sz="quarter" idx="11"/>
          </p:nvPr>
        </p:nvSpPr>
        <p:spPr/>
        <p:txBody>
          <a:bodyPr/>
          <a:lstStyle/>
          <a:p>
            <a:fld id="{50B26D62-EBDC-4CB4-84B4-338D23F7DACE}"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0464430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E7B053-7758-4B94-BA9D-2F0B96F2FB8C}" type="datetimeFigureOut">
              <a:rPr lang="en-US" smtClean="0"/>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9A4B5C-7791-4D2F-B5F5-8B6EC25A73EE}" type="slidenum">
              <a:rPr lang="en-US" smtClean="0"/>
              <a:t>‹#›</a:t>
            </a:fld>
            <a:endParaRPr lang="en-US"/>
          </a:p>
        </p:txBody>
      </p:sp>
    </p:spTree>
    <p:extLst>
      <p:ext uri="{BB962C8B-B14F-4D97-AF65-F5344CB8AC3E}">
        <p14:creationId xmlns:p14="http://schemas.microsoft.com/office/powerpoint/2010/main" val="4079827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51B3F-B4E5-4AA7-A6F6-8B0E6F438C48}" type="datetimeFigureOut">
              <a:rPr lang="en-US" smtClean="0">
                <a:solidFill>
                  <a:srgbClr val="000000">
                    <a:tint val="75000"/>
                  </a:srgbClr>
                </a:solidFill>
              </a:rPr>
              <a:pPr/>
              <a:t>5/1/2017</a:t>
            </a:fld>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p>
            <a:fld id="{50B26D62-EBDC-4CB4-84B4-338D23F7DACE}"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90024244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0" y="2942749"/>
            <a:ext cx="10972800" cy="2320627"/>
          </a:xfrm>
          <a:prstGeom prst="rect">
            <a:avLst/>
          </a:prstGeom>
        </p:spPr>
        <p:txBody>
          <a:bodyPr>
            <a:normAutofit/>
          </a:bodyPr>
          <a:lstStyle>
            <a:lvl1pPr marL="0" marR="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sz="2400" b="1" spc="56" baseline="0">
                <a:solidFill>
                  <a:schemeClr val="tx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smtClean="0"/>
              <a:t>Subtitle…</a:t>
            </a:r>
            <a:endParaRPr lang="en-US" dirty="0"/>
          </a:p>
        </p:txBody>
      </p:sp>
      <p:sp>
        <p:nvSpPr>
          <p:cNvPr id="5" name="Title Placeholder 1"/>
          <p:cNvSpPr>
            <a:spLocks noGrp="1"/>
          </p:cNvSpPr>
          <p:nvPr>
            <p:ph type="title" hasCustomPrompt="1"/>
          </p:nvPr>
        </p:nvSpPr>
        <p:spPr>
          <a:xfrm>
            <a:off x="609600" y="457203"/>
            <a:ext cx="10972800" cy="2267893"/>
          </a:xfrm>
          <a:prstGeom prst="rect">
            <a:avLst/>
          </a:prstGeom>
        </p:spPr>
        <p:txBody>
          <a:bodyPr vert="horz" lIns="91440" tIns="45720" rIns="91440" bIns="45720" rtlCol="0" anchor="b" anchorCtr="0">
            <a:noAutofit/>
          </a:bodyPr>
          <a:lstStyle>
            <a:lvl1pPr>
              <a:defRPr baseline="0">
                <a:solidFill>
                  <a:schemeClr val="tx2"/>
                </a:solidFill>
              </a:defRPr>
            </a:lvl1pPr>
          </a:lstStyle>
          <a:p>
            <a:r>
              <a:rPr lang="en-US" dirty="0" smtClean="0"/>
              <a:t>Title…</a:t>
            </a:r>
            <a:endParaRPr lang="en-US" dirty="0"/>
          </a:p>
        </p:txBody>
      </p:sp>
      <p:sp>
        <p:nvSpPr>
          <p:cNvPr id="2" name="Date Placeholder 1"/>
          <p:cNvSpPr>
            <a:spLocks noGrp="1"/>
          </p:cNvSpPr>
          <p:nvPr>
            <p:ph type="dt" sz="half" idx="10"/>
          </p:nvPr>
        </p:nvSpPr>
        <p:spPr>
          <a:xfrm>
            <a:off x="10634472" y="5943603"/>
            <a:ext cx="947928" cy="245047"/>
          </a:xfrm>
          <a:prstGeom prst="rect">
            <a:avLst/>
          </a:prstGeom>
        </p:spPr>
        <p:txBody>
          <a:bodyPr/>
          <a:lstStyle/>
          <a:p>
            <a:fld id="{79751B3F-B4E5-4AA7-A6F6-8B0E6F438C48}" type="datetimeFigureOut">
              <a:rPr lang="en-US" smtClean="0">
                <a:solidFill>
                  <a:srgbClr val="000000">
                    <a:tint val="75000"/>
                  </a:srgbClr>
                </a:solidFill>
              </a:rPr>
              <a:pPr/>
              <a:t>5/1/2017</a:t>
            </a:fld>
            <a:endParaRPr lang="en-US" dirty="0">
              <a:solidFill>
                <a:srgbClr val="000000">
                  <a:tint val="75000"/>
                </a:srgbClr>
              </a:solidFill>
            </a:endParaRPr>
          </a:p>
        </p:txBody>
      </p:sp>
      <p:sp>
        <p:nvSpPr>
          <p:cNvPr id="4" name="Slide Number Placeholder 3"/>
          <p:cNvSpPr>
            <a:spLocks noGrp="1"/>
          </p:cNvSpPr>
          <p:nvPr>
            <p:ph type="sldNum" sz="quarter" idx="11"/>
          </p:nvPr>
        </p:nvSpPr>
        <p:spPr/>
        <p:txBody>
          <a:bodyPr/>
          <a:lstStyle/>
          <a:p>
            <a:fld id="{50B26D62-EBDC-4CB4-84B4-338D23F7DACE}" type="slidenum">
              <a:rPr lang="en-US" smtClean="0">
                <a:solidFill>
                  <a:srgbClr val="000000">
                    <a:tint val="75000"/>
                  </a:srgbClr>
                </a:solidFill>
              </a:rPr>
              <a:pPr/>
              <a:t>‹#›</a:t>
            </a:fld>
            <a:endParaRPr lang="en-US" dirty="0">
              <a:solidFill>
                <a:srgbClr val="000000">
                  <a:tint val="75000"/>
                </a:srgbClr>
              </a:solidFill>
            </a:endParaRPr>
          </a:p>
        </p:txBody>
      </p:sp>
      <p:pic>
        <p:nvPicPr>
          <p:cNvPr id="7" name="Picture 6" descr="Minnesota Department of Healt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959" y="5943600"/>
            <a:ext cx="4114799" cy="457200"/>
          </a:xfrm>
          <a:prstGeom prst="rect">
            <a:avLst/>
          </a:prstGeom>
        </p:spPr>
      </p:pic>
      <p:sp>
        <p:nvSpPr>
          <p:cNvPr id="9" name="Text Placeholder 9"/>
          <p:cNvSpPr>
            <a:spLocks noGrp="1"/>
          </p:cNvSpPr>
          <p:nvPr>
            <p:ph type="body" sz="quarter" idx="12" hasCustomPrompt="1"/>
          </p:nvPr>
        </p:nvSpPr>
        <p:spPr>
          <a:xfrm>
            <a:off x="519299" y="6400803"/>
            <a:ext cx="11085885" cy="254977"/>
          </a:xfrm>
          <a:prstGeom prst="rect">
            <a:avLst/>
          </a:prstGeom>
        </p:spPr>
        <p:txBody>
          <a:bodyPr>
            <a:noAutofit/>
          </a:bodyPr>
          <a:lstStyle>
            <a:lvl1pPr marL="0" indent="0">
              <a:lnSpc>
                <a:spcPts val="1050"/>
              </a:lnSpc>
              <a:spcBef>
                <a:spcPts val="0"/>
              </a:spcBef>
              <a:buFontTx/>
              <a:buNone/>
              <a:defRPr sz="1050" b="1" baseline="0">
                <a:solidFill>
                  <a:srgbClr val="000000"/>
                </a:solidFill>
                <a:latin typeface="+mn-lt"/>
              </a:defRPr>
            </a:lvl1pPr>
          </a:lstStyle>
          <a:p>
            <a:pPr lvl="0"/>
            <a:r>
              <a:rPr lang="en-US" dirty="0" smtClean="0"/>
              <a:t>CLICK TO EDIT PROGRAM NAME</a:t>
            </a:r>
            <a:endParaRPr lang="en-US" dirty="0"/>
          </a:p>
        </p:txBody>
      </p:sp>
    </p:spTree>
    <p:extLst>
      <p:ext uri="{BB962C8B-B14F-4D97-AF65-F5344CB8AC3E}">
        <p14:creationId xmlns:p14="http://schemas.microsoft.com/office/powerpoint/2010/main" val="209122356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8" name="Content Placeholder 2"/>
          <p:cNvSpPr>
            <a:spLocks noGrp="1"/>
          </p:cNvSpPr>
          <p:nvPr>
            <p:ph sz="half" idx="1" hasCustomPrompt="1"/>
          </p:nvPr>
        </p:nvSpPr>
        <p:spPr>
          <a:xfrm>
            <a:off x="1524003" y="2057400"/>
            <a:ext cx="9143999" cy="3886200"/>
          </a:xfrm>
          <a:prstGeom prst="rect">
            <a:avLst/>
          </a:prstGeom>
        </p:spPr>
        <p:txBody>
          <a:bodyPr/>
          <a:lstStyle>
            <a:lvl1pPr>
              <a:defRPr baseline="0"/>
            </a:lvl1pPr>
            <a:lvl2pPr>
              <a:defRPr baseline="0"/>
            </a:lvl2pPr>
            <a:lvl3pPr>
              <a:defRPr/>
            </a:lvl3pPr>
            <a:lvl4pPr>
              <a:buClr>
                <a:schemeClr val="bg2"/>
              </a:buClr>
              <a:buSzPct val="50000"/>
              <a:defRPr/>
            </a:lvl4pPr>
            <a:lvl5pPr>
              <a:buSzPct val="50000"/>
              <a:defRPr/>
            </a:lvl5pPr>
          </a:lstStyle>
          <a:p>
            <a:pPr lvl="0"/>
            <a:r>
              <a:rPr lang="en-US" dirty="0" smtClean="0"/>
              <a:t>First level list</a:t>
            </a:r>
          </a:p>
          <a:p>
            <a:pPr lvl="1"/>
            <a:r>
              <a:rPr lang="en-US" dirty="0" smtClean="0"/>
              <a:t>Second level list</a:t>
            </a:r>
          </a:p>
          <a:p>
            <a:pPr lvl="2"/>
            <a:r>
              <a:rPr lang="en-US" dirty="0" smtClean="0"/>
              <a:t>Third level list</a:t>
            </a:r>
          </a:p>
          <a:p>
            <a:pPr lvl="3"/>
            <a:r>
              <a:rPr lang="en-US" dirty="0" smtClean="0"/>
              <a:t>Fourth level list</a:t>
            </a:r>
          </a:p>
          <a:p>
            <a:pPr lvl="4"/>
            <a:r>
              <a:rPr lang="en-US" dirty="0" smtClean="0"/>
              <a:t>Fifth level list</a:t>
            </a:r>
            <a:endParaRPr lang="en-US" dirty="0"/>
          </a:p>
        </p:txBody>
      </p:sp>
      <p:sp>
        <p:nvSpPr>
          <p:cNvPr id="2" name="Date Placeholder 1"/>
          <p:cNvSpPr>
            <a:spLocks noGrp="1"/>
          </p:cNvSpPr>
          <p:nvPr>
            <p:ph type="dt" sz="half" idx="10"/>
          </p:nvPr>
        </p:nvSpPr>
        <p:spPr>
          <a:xfrm>
            <a:off x="10635671" y="5956201"/>
            <a:ext cx="947928" cy="245047"/>
          </a:xfrm>
          <a:prstGeom prst="rect">
            <a:avLst/>
          </a:prstGeom>
        </p:spPr>
        <p:txBody>
          <a:bodyPr/>
          <a:lstStyle/>
          <a:p>
            <a:fld id="{79751B3F-B4E5-4AA7-A6F6-8B0E6F438C48}" type="datetimeFigureOut">
              <a:rPr lang="en-US" smtClean="0">
                <a:solidFill>
                  <a:srgbClr val="000000">
                    <a:tint val="75000"/>
                  </a:srgbClr>
                </a:solidFill>
              </a:rPr>
              <a:pPr/>
              <a:t>5/1/2017</a:t>
            </a:fld>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p>
            <a:fld id="{50B26D62-EBDC-4CB4-84B4-338D23F7DACE}" type="slidenum">
              <a:rPr lang="en-US" smtClean="0">
                <a:solidFill>
                  <a:srgbClr val="000000">
                    <a:tint val="75000"/>
                  </a:srgbClr>
                </a:solidFill>
              </a:rPr>
              <a:pPr/>
              <a:t>‹#›</a:t>
            </a:fld>
            <a:endParaRPr lang="en-US" dirty="0">
              <a:solidFill>
                <a:srgbClr val="000000">
                  <a:tint val="75000"/>
                </a:srgbClr>
              </a:solidFill>
            </a:endParaRPr>
          </a:p>
        </p:txBody>
      </p:sp>
      <p:sp>
        <p:nvSpPr>
          <p:cNvPr id="10" name="Title 1"/>
          <p:cNvSpPr>
            <a:spLocks noGrp="1"/>
          </p:cNvSpPr>
          <p:nvPr>
            <p:ph type="title" hasCustomPrompt="1"/>
          </p:nvPr>
        </p:nvSpPr>
        <p:spPr>
          <a:xfrm>
            <a:off x="609602" y="457200"/>
            <a:ext cx="10973999" cy="1381028"/>
          </a:xfrm>
          <a:prstGeom prst="rect">
            <a:avLst/>
          </a:prstGeom>
        </p:spPr>
        <p:txBody>
          <a:bodyPr anchor="b" anchorCtr="0"/>
          <a:lstStyle>
            <a:lvl1pPr>
              <a:lnSpc>
                <a:spcPct val="100000"/>
              </a:lnSpc>
              <a:defRPr lang="en-US" sz="3600" baseline="0" dirty="0"/>
            </a:lvl1pPr>
          </a:lstStyle>
          <a:p>
            <a:r>
              <a:rPr lang="en-US" dirty="0" smtClean="0"/>
              <a:t>Slide headline</a:t>
            </a:r>
            <a:endParaRPr lang="en-US" dirty="0"/>
          </a:p>
        </p:txBody>
      </p:sp>
    </p:spTree>
    <p:extLst>
      <p:ext uri="{BB962C8B-B14F-4D97-AF65-F5344CB8AC3E}">
        <p14:creationId xmlns:p14="http://schemas.microsoft.com/office/powerpoint/2010/main" val="189981957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296">
          <p15:clr>
            <a:srgbClr val="FBAE40"/>
          </p15:clr>
        </p15:guide>
        <p15:guide id="2" pos="960">
          <p15:clr>
            <a:srgbClr val="FBAE40"/>
          </p15:clr>
        </p15:guide>
        <p15:guide id="3" pos="672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Content">
    <p:spTree>
      <p:nvGrpSpPr>
        <p:cNvPr id="1" name=""/>
        <p:cNvGrpSpPr/>
        <p:nvPr/>
      </p:nvGrpSpPr>
      <p:grpSpPr>
        <a:xfrm>
          <a:off x="0" y="0"/>
          <a:ext cx="0" cy="0"/>
          <a:chOff x="0" y="0"/>
          <a:chExt cx="0" cy="0"/>
        </a:xfrm>
      </p:grpSpPr>
      <p:sp>
        <p:nvSpPr>
          <p:cNvPr id="8" name="Content Placeholder 2"/>
          <p:cNvSpPr>
            <a:spLocks noGrp="1"/>
          </p:cNvSpPr>
          <p:nvPr>
            <p:ph sz="half" idx="1" hasCustomPrompt="1"/>
          </p:nvPr>
        </p:nvSpPr>
        <p:spPr>
          <a:xfrm>
            <a:off x="1524003" y="2057400"/>
            <a:ext cx="9143999" cy="3886200"/>
          </a:xfrm>
          <a:prstGeom prst="rect">
            <a:avLst/>
          </a:prstGeom>
        </p:spPr>
        <p:txBody>
          <a:bodyPr/>
          <a:lstStyle>
            <a:lvl1pPr>
              <a:defRPr baseline="0"/>
            </a:lvl1pPr>
            <a:lvl2pPr>
              <a:defRPr baseline="0"/>
            </a:lvl2pPr>
            <a:lvl3pPr>
              <a:defRPr/>
            </a:lvl3pPr>
            <a:lvl4pPr>
              <a:buClr>
                <a:schemeClr val="bg2"/>
              </a:buClr>
              <a:buSzPct val="50000"/>
              <a:defRPr/>
            </a:lvl4pPr>
            <a:lvl5pPr>
              <a:buSzPct val="50000"/>
              <a:defRPr/>
            </a:lvl5pPr>
          </a:lstStyle>
          <a:p>
            <a:pPr lvl="0"/>
            <a:r>
              <a:rPr lang="en-US" dirty="0" smtClean="0"/>
              <a:t>First level list</a:t>
            </a:r>
          </a:p>
          <a:p>
            <a:pPr lvl="1"/>
            <a:r>
              <a:rPr lang="en-US" dirty="0" smtClean="0"/>
              <a:t>Second level list</a:t>
            </a:r>
          </a:p>
          <a:p>
            <a:pPr lvl="2"/>
            <a:r>
              <a:rPr lang="en-US" dirty="0" smtClean="0"/>
              <a:t>Third level list</a:t>
            </a:r>
          </a:p>
          <a:p>
            <a:pPr lvl="3"/>
            <a:r>
              <a:rPr lang="en-US" dirty="0" smtClean="0"/>
              <a:t>Fourth level list</a:t>
            </a:r>
          </a:p>
          <a:p>
            <a:pPr lvl="4"/>
            <a:r>
              <a:rPr lang="en-US" dirty="0" smtClean="0"/>
              <a:t>Fifth level list</a:t>
            </a:r>
            <a:endParaRPr lang="en-US" dirty="0"/>
          </a:p>
        </p:txBody>
      </p:sp>
      <p:sp>
        <p:nvSpPr>
          <p:cNvPr id="2" name="Date Placeholder 1"/>
          <p:cNvSpPr>
            <a:spLocks noGrp="1"/>
          </p:cNvSpPr>
          <p:nvPr>
            <p:ph type="dt" sz="half" idx="10"/>
          </p:nvPr>
        </p:nvSpPr>
        <p:spPr>
          <a:xfrm>
            <a:off x="10635671" y="5956201"/>
            <a:ext cx="947928" cy="245047"/>
          </a:xfrm>
          <a:prstGeom prst="rect">
            <a:avLst/>
          </a:prstGeom>
        </p:spPr>
        <p:txBody>
          <a:bodyPr/>
          <a:lstStyle/>
          <a:p>
            <a:fld id="{79751B3F-B4E5-4AA7-A6F6-8B0E6F438C48}" type="datetimeFigureOut">
              <a:rPr lang="en-US" smtClean="0">
                <a:solidFill>
                  <a:srgbClr val="000000">
                    <a:tint val="75000"/>
                  </a:srgbClr>
                </a:solidFill>
              </a:rPr>
              <a:pPr/>
              <a:t>5/1/2017</a:t>
            </a:fld>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p>
            <a:fld id="{50B26D62-EBDC-4CB4-84B4-338D23F7DACE}" type="slidenum">
              <a:rPr lang="en-US" smtClean="0">
                <a:solidFill>
                  <a:srgbClr val="000000">
                    <a:tint val="75000"/>
                  </a:srgbClr>
                </a:solidFill>
              </a:rPr>
              <a:pPr/>
              <a:t>‹#›</a:t>
            </a:fld>
            <a:endParaRPr lang="en-US" dirty="0">
              <a:solidFill>
                <a:srgbClr val="000000">
                  <a:tint val="75000"/>
                </a:srgbClr>
              </a:solidFill>
            </a:endParaRPr>
          </a:p>
        </p:txBody>
      </p:sp>
      <p:sp>
        <p:nvSpPr>
          <p:cNvPr id="10" name="Title 1"/>
          <p:cNvSpPr>
            <a:spLocks noGrp="1"/>
          </p:cNvSpPr>
          <p:nvPr>
            <p:ph type="title" hasCustomPrompt="1"/>
          </p:nvPr>
        </p:nvSpPr>
        <p:spPr>
          <a:xfrm>
            <a:off x="609602" y="457200"/>
            <a:ext cx="10973999" cy="1381028"/>
          </a:xfrm>
          <a:prstGeom prst="rect">
            <a:avLst/>
          </a:prstGeom>
        </p:spPr>
        <p:txBody>
          <a:bodyPr anchor="b" anchorCtr="0"/>
          <a:lstStyle>
            <a:lvl1pPr>
              <a:lnSpc>
                <a:spcPct val="100000"/>
              </a:lnSpc>
              <a:defRPr lang="en-US" sz="3600" baseline="0" dirty="0"/>
            </a:lvl1pPr>
          </a:lstStyle>
          <a:p>
            <a:r>
              <a:rPr lang="en-US" dirty="0" smtClean="0"/>
              <a:t>Slide headline</a:t>
            </a:r>
            <a:endParaRPr lang="en-US" dirty="0"/>
          </a:p>
        </p:txBody>
      </p:sp>
    </p:spTree>
    <p:extLst>
      <p:ext uri="{BB962C8B-B14F-4D97-AF65-F5344CB8AC3E}">
        <p14:creationId xmlns:p14="http://schemas.microsoft.com/office/powerpoint/2010/main" val="411948309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296">
          <p15:clr>
            <a:srgbClr val="FBAE40"/>
          </p15:clr>
        </p15:guide>
        <p15:guide id="2" pos="960">
          <p15:clr>
            <a:srgbClr val="FBAE40"/>
          </p15:clr>
        </p15:guide>
        <p15:guide id="3" pos="672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0_Content">
    <p:spTree>
      <p:nvGrpSpPr>
        <p:cNvPr id="1" name=""/>
        <p:cNvGrpSpPr/>
        <p:nvPr/>
      </p:nvGrpSpPr>
      <p:grpSpPr>
        <a:xfrm>
          <a:off x="0" y="0"/>
          <a:ext cx="0" cy="0"/>
          <a:chOff x="0" y="0"/>
          <a:chExt cx="0" cy="0"/>
        </a:xfrm>
      </p:grpSpPr>
      <p:sp>
        <p:nvSpPr>
          <p:cNvPr id="8" name="Content Placeholder 2"/>
          <p:cNvSpPr>
            <a:spLocks noGrp="1"/>
          </p:cNvSpPr>
          <p:nvPr>
            <p:ph sz="half" idx="1" hasCustomPrompt="1"/>
          </p:nvPr>
        </p:nvSpPr>
        <p:spPr>
          <a:xfrm>
            <a:off x="1524003" y="2057400"/>
            <a:ext cx="9143999" cy="3886200"/>
          </a:xfrm>
          <a:prstGeom prst="rect">
            <a:avLst/>
          </a:prstGeom>
        </p:spPr>
        <p:txBody>
          <a:bodyPr/>
          <a:lstStyle>
            <a:lvl1pPr>
              <a:defRPr baseline="0"/>
            </a:lvl1pPr>
            <a:lvl2pPr>
              <a:defRPr baseline="0"/>
            </a:lvl2pPr>
            <a:lvl3pPr>
              <a:defRPr/>
            </a:lvl3pPr>
            <a:lvl4pPr>
              <a:buClr>
                <a:schemeClr val="bg2"/>
              </a:buClr>
              <a:buSzPct val="50000"/>
              <a:defRPr/>
            </a:lvl4pPr>
            <a:lvl5pPr>
              <a:buSzPct val="50000"/>
              <a:defRPr/>
            </a:lvl5pPr>
          </a:lstStyle>
          <a:p>
            <a:pPr lvl="0"/>
            <a:r>
              <a:rPr lang="en-US" dirty="0" smtClean="0"/>
              <a:t>First level list</a:t>
            </a:r>
          </a:p>
          <a:p>
            <a:pPr lvl="1"/>
            <a:r>
              <a:rPr lang="en-US" dirty="0" smtClean="0"/>
              <a:t>Second level list</a:t>
            </a:r>
          </a:p>
          <a:p>
            <a:pPr lvl="2"/>
            <a:r>
              <a:rPr lang="en-US" dirty="0" smtClean="0"/>
              <a:t>Third level list</a:t>
            </a:r>
          </a:p>
          <a:p>
            <a:pPr lvl="3"/>
            <a:r>
              <a:rPr lang="en-US" dirty="0" smtClean="0"/>
              <a:t>Fourth level list</a:t>
            </a:r>
          </a:p>
          <a:p>
            <a:pPr lvl="4"/>
            <a:r>
              <a:rPr lang="en-US" dirty="0" smtClean="0"/>
              <a:t>Fifth level list</a:t>
            </a:r>
            <a:endParaRPr lang="en-US" dirty="0"/>
          </a:p>
        </p:txBody>
      </p:sp>
      <p:sp>
        <p:nvSpPr>
          <p:cNvPr id="2" name="Date Placeholder 1"/>
          <p:cNvSpPr>
            <a:spLocks noGrp="1"/>
          </p:cNvSpPr>
          <p:nvPr>
            <p:ph type="dt" sz="half" idx="10"/>
          </p:nvPr>
        </p:nvSpPr>
        <p:spPr>
          <a:xfrm>
            <a:off x="10635671" y="5956201"/>
            <a:ext cx="947928" cy="245047"/>
          </a:xfrm>
          <a:prstGeom prst="rect">
            <a:avLst/>
          </a:prstGeom>
        </p:spPr>
        <p:txBody>
          <a:bodyPr/>
          <a:lstStyle/>
          <a:p>
            <a:fld id="{79751B3F-B4E5-4AA7-A6F6-8B0E6F438C48}" type="datetimeFigureOut">
              <a:rPr lang="en-US" smtClean="0">
                <a:solidFill>
                  <a:srgbClr val="000000">
                    <a:tint val="75000"/>
                  </a:srgbClr>
                </a:solidFill>
              </a:rPr>
              <a:pPr/>
              <a:t>5/1/2017</a:t>
            </a:fld>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p>
            <a:fld id="{50B26D62-EBDC-4CB4-84B4-338D23F7DACE}" type="slidenum">
              <a:rPr lang="en-US" smtClean="0">
                <a:solidFill>
                  <a:srgbClr val="000000">
                    <a:tint val="75000"/>
                  </a:srgbClr>
                </a:solidFill>
              </a:rPr>
              <a:pPr/>
              <a:t>‹#›</a:t>
            </a:fld>
            <a:endParaRPr lang="en-US" dirty="0">
              <a:solidFill>
                <a:srgbClr val="000000">
                  <a:tint val="75000"/>
                </a:srgbClr>
              </a:solidFill>
            </a:endParaRPr>
          </a:p>
        </p:txBody>
      </p:sp>
      <p:sp>
        <p:nvSpPr>
          <p:cNvPr id="10" name="Title 1"/>
          <p:cNvSpPr>
            <a:spLocks noGrp="1"/>
          </p:cNvSpPr>
          <p:nvPr>
            <p:ph type="title" hasCustomPrompt="1"/>
          </p:nvPr>
        </p:nvSpPr>
        <p:spPr>
          <a:xfrm>
            <a:off x="609602" y="457200"/>
            <a:ext cx="10973999" cy="1381028"/>
          </a:xfrm>
          <a:prstGeom prst="rect">
            <a:avLst/>
          </a:prstGeom>
        </p:spPr>
        <p:txBody>
          <a:bodyPr anchor="b" anchorCtr="0"/>
          <a:lstStyle>
            <a:lvl1pPr>
              <a:lnSpc>
                <a:spcPct val="100000"/>
              </a:lnSpc>
              <a:defRPr lang="en-US" sz="3600" baseline="0" dirty="0"/>
            </a:lvl1pPr>
          </a:lstStyle>
          <a:p>
            <a:r>
              <a:rPr lang="en-US" dirty="0" smtClean="0"/>
              <a:t>Slide headline</a:t>
            </a:r>
            <a:endParaRPr lang="en-US" dirty="0"/>
          </a:p>
        </p:txBody>
      </p:sp>
    </p:spTree>
    <p:extLst>
      <p:ext uri="{BB962C8B-B14F-4D97-AF65-F5344CB8AC3E}">
        <p14:creationId xmlns:p14="http://schemas.microsoft.com/office/powerpoint/2010/main" val="407051237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296">
          <p15:clr>
            <a:srgbClr val="FBAE40"/>
          </p15:clr>
        </p15:guide>
        <p15:guide id="2" pos="960">
          <p15:clr>
            <a:srgbClr val="FBAE40"/>
          </p15:clr>
        </p15:guide>
        <p15:guide id="3" pos="672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1_Content">
    <p:spTree>
      <p:nvGrpSpPr>
        <p:cNvPr id="1" name=""/>
        <p:cNvGrpSpPr/>
        <p:nvPr/>
      </p:nvGrpSpPr>
      <p:grpSpPr>
        <a:xfrm>
          <a:off x="0" y="0"/>
          <a:ext cx="0" cy="0"/>
          <a:chOff x="0" y="0"/>
          <a:chExt cx="0" cy="0"/>
        </a:xfrm>
      </p:grpSpPr>
      <p:sp>
        <p:nvSpPr>
          <p:cNvPr id="8" name="Content Placeholder 2"/>
          <p:cNvSpPr>
            <a:spLocks noGrp="1"/>
          </p:cNvSpPr>
          <p:nvPr>
            <p:ph sz="half" idx="1" hasCustomPrompt="1"/>
          </p:nvPr>
        </p:nvSpPr>
        <p:spPr>
          <a:xfrm>
            <a:off x="1524003" y="2057400"/>
            <a:ext cx="9143999" cy="3886200"/>
          </a:xfrm>
          <a:prstGeom prst="rect">
            <a:avLst/>
          </a:prstGeom>
        </p:spPr>
        <p:txBody>
          <a:bodyPr/>
          <a:lstStyle>
            <a:lvl1pPr>
              <a:defRPr baseline="0"/>
            </a:lvl1pPr>
            <a:lvl2pPr>
              <a:defRPr baseline="0"/>
            </a:lvl2pPr>
            <a:lvl3pPr>
              <a:defRPr/>
            </a:lvl3pPr>
            <a:lvl4pPr>
              <a:buClr>
                <a:schemeClr val="bg2"/>
              </a:buClr>
              <a:buSzPct val="50000"/>
              <a:defRPr/>
            </a:lvl4pPr>
            <a:lvl5pPr>
              <a:buSzPct val="50000"/>
              <a:defRPr/>
            </a:lvl5pPr>
          </a:lstStyle>
          <a:p>
            <a:pPr lvl="0"/>
            <a:r>
              <a:rPr lang="en-US" dirty="0" smtClean="0"/>
              <a:t>First level list</a:t>
            </a:r>
          </a:p>
          <a:p>
            <a:pPr lvl="1"/>
            <a:r>
              <a:rPr lang="en-US" dirty="0" smtClean="0"/>
              <a:t>Second level list</a:t>
            </a:r>
          </a:p>
          <a:p>
            <a:pPr lvl="2"/>
            <a:r>
              <a:rPr lang="en-US" dirty="0" smtClean="0"/>
              <a:t>Third level list</a:t>
            </a:r>
          </a:p>
          <a:p>
            <a:pPr lvl="3"/>
            <a:r>
              <a:rPr lang="en-US" dirty="0" smtClean="0"/>
              <a:t>Fourth level list</a:t>
            </a:r>
          </a:p>
          <a:p>
            <a:pPr lvl="4"/>
            <a:r>
              <a:rPr lang="en-US" dirty="0" smtClean="0"/>
              <a:t>Fifth level list</a:t>
            </a:r>
            <a:endParaRPr lang="en-US" dirty="0"/>
          </a:p>
        </p:txBody>
      </p:sp>
      <p:sp>
        <p:nvSpPr>
          <p:cNvPr id="2" name="Date Placeholder 1"/>
          <p:cNvSpPr>
            <a:spLocks noGrp="1"/>
          </p:cNvSpPr>
          <p:nvPr>
            <p:ph type="dt" sz="half" idx="10"/>
          </p:nvPr>
        </p:nvSpPr>
        <p:spPr>
          <a:xfrm>
            <a:off x="10635671" y="5956201"/>
            <a:ext cx="947928" cy="245047"/>
          </a:xfrm>
          <a:prstGeom prst="rect">
            <a:avLst/>
          </a:prstGeom>
        </p:spPr>
        <p:txBody>
          <a:bodyPr/>
          <a:lstStyle/>
          <a:p>
            <a:fld id="{79751B3F-B4E5-4AA7-A6F6-8B0E6F438C48}" type="datetimeFigureOut">
              <a:rPr lang="en-US" smtClean="0">
                <a:solidFill>
                  <a:srgbClr val="000000">
                    <a:tint val="75000"/>
                  </a:srgbClr>
                </a:solidFill>
              </a:rPr>
              <a:pPr/>
              <a:t>5/1/2017</a:t>
            </a:fld>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p>
            <a:fld id="{50B26D62-EBDC-4CB4-84B4-338D23F7DACE}" type="slidenum">
              <a:rPr lang="en-US" smtClean="0">
                <a:solidFill>
                  <a:srgbClr val="000000">
                    <a:tint val="75000"/>
                  </a:srgbClr>
                </a:solidFill>
              </a:rPr>
              <a:pPr/>
              <a:t>‹#›</a:t>
            </a:fld>
            <a:endParaRPr lang="en-US" dirty="0">
              <a:solidFill>
                <a:srgbClr val="000000">
                  <a:tint val="75000"/>
                </a:srgbClr>
              </a:solidFill>
            </a:endParaRPr>
          </a:p>
        </p:txBody>
      </p:sp>
      <p:sp>
        <p:nvSpPr>
          <p:cNvPr id="10" name="Title 1"/>
          <p:cNvSpPr>
            <a:spLocks noGrp="1"/>
          </p:cNvSpPr>
          <p:nvPr>
            <p:ph type="title" hasCustomPrompt="1"/>
          </p:nvPr>
        </p:nvSpPr>
        <p:spPr>
          <a:xfrm>
            <a:off x="609602" y="457200"/>
            <a:ext cx="10973999" cy="1381028"/>
          </a:xfrm>
          <a:prstGeom prst="rect">
            <a:avLst/>
          </a:prstGeom>
        </p:spPr>
        <p:txBody>
          <a:bodyPr anchor="b" anchorCtr="0"/>
          <a:lstStyle>
            <a:lvl1pPr>
              <a:lnSpc>
                <a:spcPct val="100000"/>
              </a:lnSpc>
              <a:defRPr lang="en-US" sz="3600" baseline="0" dirty="0"/>
            </a:lvl1pPr>
          </a:lstStyle>
          <a:p>
            <a:r>
              <a:rPr lang="en-US" dirty="0" smtClean="0"/>
              <a:t>Slide headline</a:t>
            </a:r>
            <a:endParaRPr lang="en-US" dirty="0"/>
          </a:p>
        </p:txBody>
      </p:sp>
    </p:spTree>
    <p:extLst>
      <p:ext uri="{BB962C8B-B14F-4D97-AF65-F5344CB8AC3E}">
        <p14:creationId xmlns:p14="http://schemas.microsoft.com/office/powerpoint/2010/main" val="40409875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296">
          <p15:clr>
            <a:srgbClr val="FBAE40"/>
          </p15:clr>
        </p15:guide>
        <p15:guide id="2" pos="960">
          <p15:clr>
            <a:srgbClr val="FBAE40"/>
          </p15:clr>
        </p15:guide>
        <p15:guide id="3" pos="672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4"/>
            <a:ext cx="2743200" cy="365125"/>
          </a:xfrm>
          <a:prstGeom prst="rect">
            <a:avLst/>
          </a:prstGeom>
        </p:spPr>
        <p:txBody>
          <a:bodyPr/>
          <a:lstStyle/>
          <a:p>
            <a:fld id="{ED9503A9-4B64-4408-8B19-3196171F29DD}" type="datetimeFigureOut">
              <a:rPr lang="en-US" smtClean="0">
                <a:solidFill>
                  <a:srgbClr val="000000">
                    <a:tint val="75000"/>
                  </a:srgbClr>
                </a:solidFill>
              </a:rPr>
              <a:pPr/>
              <a:t>5/1/2017</a:t>
            </a:fld>
            <a:endParaRPr lang="en-US">
              <a:solidFill>
                <a:srgbClr val="000000">
                  <a:tint val="75000"/>
                </a:srgbClr>
              </a:solidFill>
            </a:endParaRPr>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23F6805D-1669-404B-9073-719E184618A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60789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4"/>
            <a:ext cx="2743200" cy="365125"/>
          </a:xfrm>
          <a:prstGeom prst="rect">
            <a:avLst/>
          </a:prstGeom>
        </p:spPr>
        <p:txBody>
          <a:bodyPr/>
          <a:lstStyle/>
          <a:p>
            <a:fld id="{3E080381-2075-4403-AB42-2504F220F30D}" type="datetimeFigureOut">
              <a:rPr lang="en-US" smtClean="0">
                <a:solidFill>
                  <a:srgbClr val="000000">
                    <a:tint val="75000"/>
                  </a:srgbClr>
                </a:solidFill>
              </a:rPr>
              <a:pPr/>
              <a:t>5/1/2017</a:t>
            </a:fld>
            <a:endParaRPr lang="en-US">
              <a:solidFill>
                <a:srgbClr val="000000">
                  <a:tint val="75000"/>
                </a:srgbClr>
              </a:solidFill>
            </a:endParaRPr>
          </a:p>
        </p:txBody>
      </p:sp>
      <p:sp>
        <p:nvSpPr>
          <p:cNvPr id="8" name="Footer Placeholder 7"/>
          <p:cNvSpPr>
            <a:spLocks noGrp="1"/>
          </p:cNvSpPr>
          <p:nvPr>
            <p:ph type="ftr" sz="quarter" idx="11"/>
          </p:nvPr>
        </p:nvSpPr>
        <p:spPr>
          <a:xfrm>
            <a:off x="4038600" y="6356354"/>
            <a:ext cx="4114800" cy="365125"/>
          </a:xfrm>
          <a:prstGeom prst="rect">
            <a:avLst/>
          </a:prstGeom>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FEAC4D0A-F581-4624-B998-46EF9BDC5D4A}"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47812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E7B053-7758-4B94-BA9D-2F0B96F2FB8C}" type="datetimeFigureOut">
              <a:rPr lang="en-US" smtClean="0"/>
              <a:t>5/1/2017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9A4B5C-7791-4D2F-B5F5-8B6EC25A73EE}" type="slidenum">
              <a:rPr lang="en-US" smtClean="0"/>
              <a:t>‹#›</a:t>
            </a:fld>
            <a:endParaRPr lang="en-US"/>
          </a:p>
        </p:txBody>
      </p:sp>
    </p:spTree>
    <p:extLst>
      <p:ext uri="{BB962C8B-B14F-4D97-AF65-F5344CB8AC3E}">
        <p14:creationId xmlns:p14="http://schemas.microsoft.com/office/powerpoint/2010/main" val="1272790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E7B053-7758-4B94-BA9D-2F0B96F2FB8C}" type="datetimeFigureOut">
              <a:rPr lang="en-US" smtClean="0"/>
              <a:t>5/1/2017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9A4B5C-7791-4D2F-B5F5-8B6EC25A73EE}" type="slidenum">
              <a:rPr lang="en-US" smtClean="0"/>
              <a:t>‹#›</a:t>
            </a:fld>
            <a:endParaRPr lang="en-US"/>
          </a:p>
        </p:txBody>
      </p:sp>
    </p:spTree>
    <p:extLst>
      <p:ext uri="{BB962C8B-B14F-4D97-AF65-F5344CB8AC3E}">
        <p14:creationId xmlns:p14="http://schemas.microsoft.com/office/powerpoint/2010/main" val="2830326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E7B053-7758-4B94-BA9D-2F0B96F2FB8C}" type="datetimeFigureOut">
              <a:rPr lang="en-US" smtClean="0"/>
              <a:t>5/1/2017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9A4B5C-7791-4D2F-B5F5-8B6EC25A73EE}" type="slidenum">
              <a:rPr lang="en-US" smtClean="0"/>
              <a:t>‹#›</a:t>
            </a:fld>
            <a:endParaRPr lang="en-US"/>
          </a:p>
        </p:txBody>
      </p:sp>
    </p:spTree>
    <p:extLst>
      <p:ext uri="{BB962C8B-B14F-4D97-AF65-F5344CB8AC3E}">
        <p14:creationId xmlns:p14="http://schemas.microsoft.com/office/powerpoint/2010/main" val="3602296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E7B053-7758-4B94-BA9D-2F0B96F2FB8C}" type="datetimeFigureOut">
              <a:rPr lang="en-US" smtClean="0"/>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9A4B5C-7791-4D2F-B5F5-8B6EC25A73EE}" type="slidenum">
              <a:rPr lang="en-US" smtClean="0"/>
              <a:t>‹#›</a:t>
            </a:fld>
            <a:endParaRPr lang="en-US"/>
          </a:p>
        </p:txBody>
      </p:sp>
    </p:spTree>
    <p:extLst>
      <p:ext uri="{BB962C8B-B14F-4D97-AF65-F5344CB8AC3E}">
        <p14:creationId xmlns:p14="http://schemas.microsoft.com/office/powerpoint/2010/main" val="3874716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E7B053-7758-4B94-BA9D-2F0B96F2FB8C}" type="datetimeFigureOut">
              <a:rPr lang="en-US" smtClean="0"/>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9A4B5C-7791-4D2F-B5F5-8B6EC25A73EE}" type="slidenum">
              <a:rPr lang="en-US" smtClean="0"/>
              <a:t>‹#›</a:t>
            </a:fld>
            <a:endParaRPr lang="en-US"/>
          </a:p>
        </p:txBody>
      </p:sp>
    </p:spTree>
    <p:extLst>
      <p:ext uri="{BB962C8B-B14F-4D97-AF65-F5344CB8AC3E}">
        <p14:creationId xmlns:p14="http://schemas.microsoft.com/office/powerpoint/2010/main" val="92957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E7B053-7758-4B94-BA9D-2F0B96F2FB8C}" type="datetimeFigureOut">
              <a:rPr lang="en-US" smtClean="0"/>
              <a:t>5/1/2017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A4B5C-7791-4D2F-B5F5-8B6EC25A73EE}" type="slidenum">
              <a:rPr lang="en-US" smtClean="0"/>
              <a:t>‹#›</a:t>
            </a:fld>
            <a:endParaRPr lang="en-US"/>
          </a:p>
        </p:txBody>
      </p:sp>
    </p:spTree>
    <p:extLst>
      <p:ext uri="{BB962C8B-B14F-4D97-AF65-F5344CB8AC3E}">
        <p14:creationId xmlns:p14="http://schemas.microsoft.com/office/powerpoint/2010/main" val="2590501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1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6B570E-3DEF-4472-A8FB-61CDAB7B1FC5}" type="datetimeFigureOut">
              <a:rPr lang="en-US" smtClean="0">
                <a:solidFill>
                  <a:prstClr val="black">
                    <a:tint val="75000"/>
                  </a:prstClr>
                </a:solidFill>
              </a:rPr>
              <a:pPr/>
              <a:t>5/1/2017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52734-121B-46EB-B597-7E87BEB2A8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860268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634472" y="5943601"/>
            <a:ext cx="947928" cy="245047"/>
          </a:xfrm>
          <a:prstGeom prst="rect">
            <a:avLst/>
          </a:prstGeom>
        </p:spPr>
        <p:txBody>
          <a:bodyPr vert="horz" lIns="91440" tIns="45720" rIns="91440" bIns="45720" rtlCol="0" anchor="ctr"/>
          <a:lstStyle>
            <a:lvl1pPr algn="r">
              <a:defRPr sz="900">
                <a:solidFill>
                  <a:schemeClr val="tx1">
                    <a:tint val="75000"/>
                  </a:schemeClr>
                </a:solidFill>
              </a:defRPr>
            </a:lvl1pPr>
          </a:lstStyle>
          <a:p>
            <a:fld id="{79751B3F-B4E5-4AA7-A6F6-8B0E6F438C48}" type="datetimeFigureOut">
              <a:rPr lang="en-US" smtClean="0">
                <a:solidFill>
                  <a:srgbClr val="000000">
                    <a:tint val="75000"/>
                  </a:srgbClr>
                </a:solidFill>
              </a:rPr>
              <a:pPr/>
              <a:t>5/1/2017</a:t>
            </a:fld>
            <a:endParaRPr lang="en-US" dirty="0">
              <a:solidFill>
                <a:srgbClr val="000000">
                  <a:tint val="75000"/>
                </a:srgbClr>
              </a:solidFill>
            </a:endParaRPr>
          </a:p>
        </p:txBody>
      </p:sp>
      <p:sp>
        <p:nvSpPr>
          <p:cNvPr id="6" name="Slide Number Placeholder 5"/>
          <p:cNvSpPr>
            <a:spLocks noGrp="1"/>
          </p:cNvSpPr>
          <p:nvPr>
            <p:ph type="sldNum" sz="quarter" idx="4"/>
          </p:nvPr>
        </p:nvSpPr>
        <p:spPr>
          <a:xfrm>
            <a:off x="10634472" y="6400801"/>
            <a:ext cx="947928" cy="245047"/>
          </a:xfrm>
          <a:prstGeom prst="rect">
            <a:avLst/>
          </a:prstGeom>
        </p:spPr>
        <p:txBody>
          <a:bodyPr vert="horz" lIns="91440" tIns="45720" rIns="91440" bIns="45720" rtlCol="0" anchor="ctr"/>
          <a:lstStyle>
            <a:lvl1pPr algn="r">
              <a:defRPr sz="900">
                <a:solidFill>
                  <a:schemeClr val="tx1">
                    <a:tint val="75000"/>
                  </a:schemeClr>
                </a:solidFill>
              </a:defRPr>
            </a:lvl1pPr>
          </a:lstStyle>
          <a:p>
            <a:fld id="{50B26D62-EBDC-4CB4-84B4-338D23F7DACE}" type="slidenum">
              <a:rPr lang="en-US" smtClean="0">
                <a:solidFill>
                  <a:srgbClr val="000000">
                    <a:tint val="75000"/>
                  </a:srgbClr>
                </a:solidFill>
              </a:rPr>
              <a:pPr/>
              <a:t>‹#›</a:t>
            </a:fld>
            <a:endParaRPr lang="en-US" dirty="0">
              <a:solidFill>
                <a:srgbClr val="000000">
                  <a:tint val="75000"/>
                </a:srgbClr>
              </a:solidFill>
            </a:endParaRPr>
          </a:p>
        </p:txBody>
      </p:sp>
      <p:sp>
        <p:nvSpPr>
          <p:cNvPr id="10" name="Title Placeholder 1"/>
          <p:cNvSpPr>
            <a:spLocks noGrp="1"/>
          </p:cNvSpPr>
          <p:nvPr>
            <p:ph type="title"/>
          </p:nvPr>
        </p:nvSpPr>
        <p:spPr>
          <a:xfrm>
            <a:off x="609600" y="457201"/>
            <a:ext cx="10972800" cy="1980449"/>
          </a:xfrm>
          <a:prstGeom prst="rect">
            <a:avLst/>
          </a:prstGeom>
        </p:spPr>
        <p:txBody>
          <a:bodyPr vert="horz" lIns="91440" tIns="45720" rIns="91440" bIns="45720" rtlCol="0" anchor="b" anchorCtr="0">
            <a:noAutofit/>
          </a:bodyPr>
          <a:lstStyle/>
          <a:p>
            <a:r>
              <a:rPr lang="en-US" dirty="0" smtClean="0"/>
              <a:t>Master title</a:t>
            </a:r>
            <a:endParaRPr lang="en-US" dirty="0"/>
          </a:p>
        </p:txBody>
      </p:sp>
      <p:sp>
        <p:nvSpPr>
          <p:cNvPr id="11" name="Text Placeholder 2"/>
          <p:cNvSpPr>
            <a:spLocks noGrp="1"/>
          </p:cNvSpPr>
          <p:nvPr>
            <p:ph type="body" idx="1"/>
          </p:nvPr>
        </p:nvSpPr>
        <p:spPr>
          <a:xfrm>
            <a:off x="1560576" y="2662176"/>
            <a:ext cx="9144000" cy="3056897"/>
          </a:xfrm>
          <a:prstGeom prst="rect">
            <a:avLst/>
          </a:prstGeom>
        </p:spPr>
        <p:txBody>
          <a:bodyPr vert="horz" lIns="91440" tIns="45720" rIns="91440" bIns="45720" rtlCol="0">
            <a:normAutofit/>
          </a:bodyPr>
          <a:lstStyle/>
          <a:p>
            <a:pPr lvl="0"/>
            <a:r>
              <a:rPr lang="en-US" dirty="0" smtClean="0"/>
              <a:t>First level list</a:t>
            </a:r>
          </a:p>
          <a:p>
            <a:pPr lvl="1"/>
            <a:r>
              <a:rPr lang="en-US" dirty="0" smtClean="0"/>
              <a:t>Second level list</a:t>
            </a:r>
          </a:p>
          <a:p>
            <a:pPr lvl="2"/>
            <a:r>
              <a:rPr lang="en-US" dirty="0" smtClean="0"/>
              <a:t>Third level list</a:t>
            </a:r>
          </a:p>
          <a:p>
            <a:pPr lvl="3"/>
            <a:r>
              <a:rPr lang="en-US" dirty="0" smtClean="0"/>
              <a:t>Fourth level list</a:t>
            </a:r>
          </a:p>
          <a:p>
            <a:pPr lvl="4"/>
            <a:r>
              <a:rPr lang="en-US" dirty="0" smtClean="0"/>
              <a:t>Fifth level list</a:t>
            </a:r>
            <a:endParaRPr lang="en-US" dirty="0"/>
          </a:p>
        </p:txBody>
      </p:sp>
    </p:spTree>
    <p:extLst>
      <p:ext uri="{BB962C8B-B14F-4D97-AF65-F5344CB8AC3E}">
        <p14:creationId xmlns:p14="http://schemas.microsoft.com/office/powerpoint/2010/main" val="4869452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p:timing>
    <p:tnLst>
      <p:par>
        <p:cTn id="1" dur="indefinite" restart="never" nodeType="tmRoot"/>
      </p:par>
    </p:tnLst>
  </p:timing>
  <p:txStyles>
    <p:titleStyle>
      <a:lvl1pPr algn="ctr" defTabSz="685800" rtl="0" eaLnBrk="1" latinLnBrk="0" hangingPunct="1">
        <a:lnSpc>
          <a:spcPts val="6000"/>
        </a:lnSpc>
        <a:spcBef>
          <a:spcPct val="0"/>
        </a:spcBef>
        <a:buNone/>
        <a:defRPr sz="7200" kern="1200">
          <a:solidFill>
            <a:schemeClr val="tx2"/>
          </a:solidFill>
          <a:latin typeface="+mj-lt"/>
          <a:ea typeface="+mj-ea"/>
          <a:cs typeface="+mj-cs"/>
        </a:defRPr>
      </a:lvl1pPr>
    </p:titleStyle>
    <p:bodyStyle>
      <a:lvl1pPr marL="274320" indent="-274320" algn="l" defTabSz="685800" rtl="0" eaLnBrk="1" latinLnBrk="0" hangingPunct="1">
        <a:lnSpc>
          <a:spcPts val="3600"/>
        </a:lnSpc>
        <a:spcBef>
          <a:spcPts val="1800"/>
        </a:spcBef>
        <a:buClr>
          <a:schemeClr val="tx2"/>
        </a:buClr>
        <a:buSzPct val="75000"/>
        <a:buFont typeface="Wingdings" panose="05000000000000000000" pitchFamily="2" charset="2"/>
        <a:buChar char="§"/>
        <a:defRPr sz="3600" b="0" kern="1200" spc="75" baseline="0">
          <a:solidFill>
            <a:schemeClr val="tx1"/>
          </a:solidFill>
          <a:latin typeface="+mn-lt"/>
          <a:ea typeface="+mn-ea"/>
          <a:cs typeface="+mn-cs"/>
        </a:defRPr>
      </a:lvl1pPr>
      <a:lvl2pPr marL="548640" indent="-274320" algn="l" defTabSz="685800" rtl="0" eaLnBrk="1" latinLnBrk="0" hangingPunct="1">
        <a:lnSpc>
          <a:spcPts val="3000"/>
        </a:lnSpc>
        <a:spcBef>
          <a:spcPts val="1500"/>
        </a:spcBef>
        <a:buClr>
          <a:schemeClr val="tx2"/>
        </a:buClr>
        <a:buSzPct val="75000"/>
        <a:buFont typeface="Wingdings" panose="05000000000000000000" pitchFamily="2" charset="2"/>
        <a:buChar char="§"/>
        <a:defRPr sz="3000" b="0" kern="1200" spc="75" baseline="0">
          <a:solidFill>
            <a:schemeClr val="tx1"/>
          </a:solidFill>
          <a:latin typeface="+mn-lt"/>
          <a:ea typeface="+mn-ea"/>
          <a:cs typeface="+mn-cs"/>
        </a:defRPr>
      </a:lvl2pPr>
      <a:lvl3pPr marL="822960" indent="-274320" algn="l" defTabSz="685800" rtl="0" eaLnBrk="1" latinLnBrk="0" hangingPunct="1">
        <a:lnSpc>
          <a:spcPts val="3000"/>
        </a:lnSpc>
        <a:spcBef>
          <a:spcPts val="1500"/>
        </a:spcBef>
        <a:buClr>
          <a:schemeClr val="tx2"/>
        </a:buClr>
        <a:buSzPct val="75000"/>
        <a:buFont typeface="Wingdings" panose="05000000000000000000" pitchFamily="2" charset="2"/>
        <a:buChar char="§"/>
        <a:defRPr sz="3000" kern="1200" spc="75" baseline="0">
          <a:solidFill>
            <a:schemeClr val="tx1"/>
          </a:solidFill>
          <a:latin typeface="+mn-lt"/>
          <a:ea typeface="+mn-ea"/>
          <a:cs typeface="+mn-cs"/>
        </a:defRPr>
      </a:lvl3pPr>
      <a:lvl4pPr marL="1097280" indent="-274320" algn="l" defTabSz="685800" rtl="0" eaLnBrk="1" latinLnBrk="0" hangingPunct="1">
        <a:lnSpc>
          <a:spcPts val="3000"/>
        </a:lnSpc>
        <a:spcBef>
          <a:spcPts val="1500"/>
        </a:spcBef>
        <a:buClr>
          <a:schemeClr val="tx2"/>
        </a:buClr>
        <a:buSzPct val="50000"/>
        <a:buFont typeface="Wingdings" panose="05000000000000000000" pitchFamily="2" charset="2"/>
        <a:buChar char="§"/>
        <a:defRPr sz="3000" kern="1200" spc="75" baseline="0">
          <a:solidFill>
            <a:schemeClr val="tx1"/>
          </a:solidFill>
          <a:latin typeface="+mj-lt"/>
          <a:ea typeface="+mn-ea"/>
          <a:cs typeface="+mn-cs"/>
        </a:defRPr>
      </a:lvl4pPr>
      <a:lvl5pPr marL="1371600" indent="-274320" algn="l" defTabSz="685800" rtl="0" eaLnBrk="1" latinLnBrk="0" hangingPunct="1">
        <a:lnSpc>
          <a:spcPts val="2400"/>
        </a:lnSpc>
        <a:spcBef>
          <a:spcPts val="1200"/>
        </a:spcBef>
        <a:buClr>
          <a:schemeClr val="tx2"/>
        </a:buClr>
        <a:buSzPct val="50000"/>
        <a:buFont typeface="Wingdings" panose="05000000000000000000" pitchFamily="2" charset="2"/>
        <a:buChar char="§"/>
        <a:defRPr sz="2400" kern="1200" spc="75" baseline="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
          <p15:clr>
            <a:srgbClr val="F26B43"/>
          </p15:clr>
        </p15:guide>
        <p15:guide id="2" pos="7296">
          <p15:clr>
            <a:srgbClr val="F26B43"/>
          </p15:clr>
        </p15:guide>
        <p15:guide id="3" orient="horz" pos="3744">
          <p15:clr>
            <a:srgbClr val="F26B43"/>
          </p15:clr>
        </p15:guide>
        <p15:guide id="4" orient="horz" pos="288">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634472" y="5943603"/>
            <a:ext cx="947928" cy="245047"/>
          </a:xfrm>
          <a:prstGeom prst="rect">
            <a:avLst/>
          </a:prstGeom>
        </p:spPr>
        <p:txBody>
          <a:bodyPr vert="horz" lIns="91440" tIns="45720" rIns="91440" bIns="45720" rtlCol="0" anchor="ctr"/>
          <a:lstStyle>
            <a:lvl1pPr algn="r">
              <a:defRPr sz="675">
                <a:solidFill>
                  <a:schemeClr val="tx1">
                    <a:tint val="75000"/>
                  </a:schemeClr>
                </a:solidFill>
              </a:defRPr>
            </a:lvl1pPr>
          </a:lstStyle>
          <a:p>
            <a:fld id="{79751B3F-B4E5-4AA7-A6F6-8B0E6F438C48}" type="datetimeFigureOut">
              <a:rPr lang="en-US" smtClean="0">
                <a:solidFill>
                  <a:srgbClr val="000000">
                    <a:tint val="75000"/>
                  </a:srgbClr>
                </a:solidFill>
              </a:rPr>
              <a:pPr/>
              <a:t>5/1/2017</a:t>
            </a:fld>
            <a:endParaRPr lang="en-US" dirty="0">
              <a:solidFill>
                <a:srgbClr val="000000">
                  <a:tint val="75000"/>
                </a:srgbClr>
              </a:solidFill>
            </a:endParaRPr>
          </a:p>
        </p:txBody>
      </p:sp>
      <p:sp>
        <p:nvSpPr>
          <p:cNvPr id="6" name="Slide Number Placeholder 5"/>
          <p:cNvSpPr>
            <a:spLocks noGrp="1"/>
          </p:cNvSpPr>
          <p:nvPr>
            <p:ph type="sldNum" sz="quarter" idx="4"/>
          </p:nvPr>
        </p:nvSpPr>
        <p:spPr>
          <a:xfrm>
            <a:off x="10634472" y="6400803"/>
            <a:ext cx="947928" cy="245047"/>
          </a:xfrm>
          <a:prstGeom prst="rect">
            <a:avLst/>
          </a:prstGeom>
        </p:spPr>
        <p:txBody>
          <a:bodyPr vert="horz" lIns="91440" tIns="45720" rIns="91440" bIns="45720" rtlCol="0" anchor="ctr"/>
          <a:lstStyle>
            <a:lvl1pPr algn="r">
              <a:defRPr sz="675">
                <a:solidFill>
                  <a:schemeClr val="tx1">
                    <a:tint val="75000"/>
                  </a:schemeClr>
                </a:solidFill>
              </a:defRPr>
            </a:lvl1pPr>
          </a:lstStyle>
          <a:p>
            <a:fld id="{50B26D62-EBDC-4CB4-84B4-338D23F7DACE}" type="slidenum">
              <a:rPr lang="en-US" smtClean="0">
                <a:solidFill>
                  <a:srgbClr val="000000">
                    <a:tint val="75000"/>
                  </a:srgbClr>
                </a:solidFill>
              </a:rPr>
              <a:pPr/>
              <a:t>‹#›</a:t>
            </a:fld>
            <a:endParaRPr lang="en-US" dirty="0">
              <a:solidFill>
                <a:srgbClr val="000000">
                  <a:tint val="75000"/>
                </a:srgbClr>
              </a:solidFill>
            </a:endParaRPr>
          </a:p>
        </p:txBody>
      </p:sp>
      <p:sp>
        <p:nvSpPr>
          <p:cNvPr id="10" name="Title Placeholder 1"/>
          <p:cNvSpPr>
            <a:spLocks noGrp="1"/>
          </p:cNvSpPr>
          <p:nvPr>
            <p:ph type="title"/>
          </p:nvPr>
        </p:nvSpPr>
        <p:spPr>
          <a:xfrm>
            <a:off x="609600" y="457203"/>
            <a:ext cx="10972800" cy="1980449"/>
          </a:xfrm>
          <a:prstGeom prst="rect">
            <a:avLst/>
          </a:prstGeom>
        </p:spPr>
        <p:txBody>
          <a:bodyPr vert="horz" lIns="91440" tIns="45720" rIns="91440" bIns="45720" rtlCol="0" anchor="b" anchorCtr="0">
            <a:noAutofit/>
          </a:bodyPr>
          <a:lstStyle/>
          <a:p>
            <a:r>
              <a:rPr lang="en-US" dirty="0" smtClean="0"/>
              <a:t>Master title</a:t>
            </a:r>
            <a:endParaRPr lang="en-US" dirty="0"/>
          </a:p>
        </p:txBody>
      </p:sp>
      <p:sp>
        <p:nvSpPr>
          <p:cNvPr id="11" name="Text Placeholder 2"/>
          <p:cNvSpPr>
            <a:spLocks noGrp="1"/>
          </p:cNvSpPr>
          <p:nvPr>
            <p:ph type="body" idx="1"/>
          </p:nvPr>
        </p:nvSpPr>
        <p:spPr>
          <a:xfrm>
            <a:off x="1560576" y="2662176"/>
            <a:ext cx="9144000" cy="3056897"/>
          </a:xfrm>
          <a:prstGeom prst="rect">
            <a:avLst/>
          </a:prstGeom>
        </p:spPr>
        <p:txBody>
          <a:bodyPr vert="horz" lIns="91440" tIns="45720" rIns="91440" bIns="45720" rtlCol="0">
            <a:normAutofit/>
          </a:bodyPr>
          <a:lstStyle/>
          <a:p>
            <a:pPr lvl="0"/>
            <a:r>
              <a:rPr lang="en-US" dirty="0" smtClean="0"/>
              <a:t>First level list</a:t>
            </a:r>
          </a:p>
          <a:p>
            <a:pPr lvl="1"/>
            <a:r>
              <a:rPr lang="en-US" dirty="0" smtClean="0"/>
              <a:t>Second level list</a:t>
            </a:r>
          </a:p>
          <a:p>
            <a:pPr lvl="2"/>
            <a:r>
              <a:rPr lang="en-US" dirty="0" smtClean="0"/>
              <a:t>Third level list</a:t>
            </a:r>
          </a:p>
          <a:p>
            <a:pPr lvl="3"/>
            <a:r>
              <a:rPr lang="en-US" dirty="0" smtClean="0"/>
              <a:t>Fourth level list</a:t>
            </a:r>
          </a:p>
          <a:p>
            <a:pPr lvl="4"/>
            <a:r>
              <a:rPr lang="en-US" dirty="0" smtClean="0"/>
              <a:t>Fifth level list</a:t>
            </a:r>
            <a:endParaRPr lang="en-US" dirty="0"/>
          </a:p>
        </p:txBody>
      </p:sp>
    </p:spTree>
    <p:extLst>
      <p:ext uri="{BB962C8B-B14F-4D97-AF65-F5344CB8AC3E}">
        <p14:creationId xmlns:p14="http://schemas.microsoft.com/office/powerpoint/2010/main" val="102798643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iming>
    <p:tnLst>
      <p:par>
        <p:cTn id="1" dur="indefinite" restart="never" nodeType="tmRoot"/>
      </p:par>
    </p:tnLst>
  </p:timing>
  <p:txStyles>
    <p:titleStyle>
      <a:lvl1pPr algn="ctr" defTabSz="514350" rtl="0" eaLnBrk="1" latinLnBrk="0" hangingPunct="1">
        <a:lnSpc>
          <a:spcPts val="4500"/>
        </a:lnSpc>
        <a:spcBef>
          <a:spcPct val="0"/>
        </a:spcBef>
        <a:buNone/>
        <a:defRPr sz="5400" kern="1200">
          <a:solidFill>
            <a:schemeClr val="tx2"/>
          </a:solidFill>
          <a:latin typeface="+mj-lt"/>
          <a:ea typeface="+mj-ea"/>
          <a:cs typeface="+mj-cs"/>
        </a:defRPr>
      </a:lvl1pPr>
    </p:titleStyle>
    <p:bodyStyle>
      <a:lvl1pPr marL="205740" indent="-205740" algn="l" defTabSz="514350" rtl="0" eaLnBrk="1" latinLnBrk="0" hangingPunct="1">
        <a:lnSpc>
          <a:spcPts val="2700"/>
        </a:lnSpc>
        <a:spcBef>
          <a:spcPts val="1350"/>
        </a:spcBef>
        <a:buClr>
          <a:schemeClr val="tx2"/>
        </a:buClr>
        <a:buSzPct val="75000"/>
        <a:buFont typeface="Wingdings" panose="05000000000000000000" pitchFamily="2" charset="2"/>
        <a:buChar char="§"/>
        <a:defRPr sz="2700" b="0" kern="1200" spc="56" baseline="0">
          <a:solidFill>
            <a:schemeClr val="tx1"/>
          </a:solidFill>
          <a:latin typeface="+mn-lt"/>
          <a:ea typeface="+mn-ea"/>
          <a:cs typeface="+mn-cs"/>
        </a:defRPr>
      </a:lvl1pPr>
      <a:lvl2pPr marL="411480" indent="-205740" algn="l" defTabSz="514350" rtl="0" eaLnBrk="1" latinLnBrk="0" hangingPunct="1">
        <a:lnSpc>
          <a:spcPts val="2250"/>
        </a:lnSpc>
        <a:spcBef>
          <a:spcPts val="1125"/>
        </a:spcBef>
        <a:buClr>
          <a:schemeClr val="tx2"/>
        </a:buClr>
        <a:buSzPct val="75000"/>
        <a:buFont typeface="Wingdings" panose="05000000000000000000" pitchFamily="2" charset="2"/>
        <a:buChar char="§"/>
        <a:defRPr sz="2250" b="0" kern="1200" spc="56" baseline="0">
          <a:solidFill>
            <a:schemeClr val="tx1"/>
          </a:solidFill>
          <a:latin typeface="+mn-lt"/>
          <a:ea typeface="+mn-ea"/>
          <a:cs typeface="+mn-cs"/>
        </a:defRPr>
      </a:lvl2pPr>
      <a:lvl3pPr marL="617220" indent="-205740" algn="l" defTabSz="514350" rtl="0" eaLnBrk="1" latinLnBrk="0" hangingPunct="1">
        <a:lnSpc>
          <a:spcPts val="2250"/>
        </a:lnSpc>
        <a:spcBef>
          <a:spcPts val="1125"/>
        </a:spcBef>
        <a:buClr>
          <a:schemeClr val="tx2"/>
        </a:buClr>
        <a:buSzPct val="75000"/>
        <a:buFont typeface="Wingdings" panose="05000000000000000000" pitchFamily="2" charset="2"/>
        <a:buChar char="§"/>
        <a:defRPr sz="2250" kern="1200" spc="56" baseline="0">
          <a:solidFill>
            <a:schemeClr val="tx1"/>
          </a:solidFill>
          <a:latin typeface="+mn-lt"/>
          <a:ea typeface="+mn-ea"/>
          <a:cs typeface="+mn-cs"/>
        </a:defRPr>
      </a:lvl3pPr>
      <a:lvl4pPr marL="822960" indent="-205740" algn="l" defTabSz="514350" rtl="0" eaLnBrk="1" latinLnBrk="0" hangingPunct="1">
        <a:lnSpc>
          <a:spcPts val="2250"/>
        </a:lnSpc>
        <a:spcBef>
          <a:spcPts val="1125"/>
        </a:spcBef>
        <a:buClr>
          <a:schemeClr val="tx2"/>
        </a:buClr>
        <a:buSzPct val="50000"/>
        <a:buFont typeface="Wingdings" panose="05000000000000000000" pitchFamily="2" charset="2"/>
        <a:buChar char="§"/>
        <a:defRPr sz="2250" kern="1200" spc="56" baseline="0">
          <a:solidFill>
            <a:schemeClr val="tx1"/>
          </a:solidFill>
          <a:latin typeface="+mj-lt"/>
          <a:ea typeface="+mn-ea"/>
          <a:cs typeface="+mn-cs"/>
        </a:defRPr>
      </a:lvl4pPr>
      <a:lvl5pPr marL="1028700" indent="-205740" algn="l" defTabSz="514350" rtl="0" eaLnBrk="1" latinLnBrk="0" hangingPunct="1">
        <a:lnSpc>
          <a:spcPts val="1800"/>
        </a:lnSpc>
        <a:spcBef>
          <a:spcPts val="900"/>
        </a:spcBef>
        <a:buClr>
          <a:schemeClr val="tx2"/>
        </a:buClr>
        <a:buSzPct val="50000"/>
        <a:buFont typeface="Wingdings" panose="05000000000000000000" pitchFamily="2" charset="2"/>
        <a:buChar char="§"/>
        <a:defRPr sz="1800" kern="1200" spc="56" baseline="0">
          <a:solidFill>
            <a:schemeClr val="tx1"/>
          </a:solidFill>
          <a:latin typeface="+mj-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512">
          <p15:clr>
            <a:srgbClr val="F26B43"/>
          </p15:clr>
        </p15:guide>
        <p15:guide id="2" pos="9728">
          <p15:clr>
            <a:srgbClr val="F26B43"/>
          </p15:clr>
        </p15:guide>
        <p15:guide id="3" orient="horz" pos="3744">
          <p15:clr>
            <a:srgbClr val="F26B43"/>
          </p15:clr>
        </p15:guide>
        <p15:guide id="4" orient="horz" pos="288">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ihi.org/" TargetMode="External"/><Relationship Id="rId1" Type="http://schemas.openxmlformats.org/officeDocument/2006/relationships/slideLayout" Target="../slideLayouts/slideLayout36.xml"/><Relationship Id="rId5" Type="http://schemas.microsoft.com/office/2007/relationships/hdphoto" Target="../media/hdphoto2.wdp"/><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microsoft.com/office/2007/relationships/hdphoto" Target="../media/hdphoto4.wdp"/><Relationship Id="rId5" Type="http://schemas.openxmlformats.org/officeDocument/2006/relationships/image" Target="../media/image18.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ZBl2s_9byHIkgM&amp;tbnid=HUHDtTjBB7DghM:&amp;ved=0CAUQjRw&amp;url=http://www.washington.edu/news/2006/05/11/foege-to-speak-on-global-health-shortcuts/&amp;ei=Mp9VU5yaNJCmyATFlIGYCQ&amp;bvm=bv.65058239,d.aWw&amp;psig=AFQjCNGFTuhIzBlBe8Lx7PrN1p3gWC5G_A&amp;ust=1398206641618210" TargetMode="External"/><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7.xml"/><Relationship Id="rId1" Type="http://schemas.openxmlformats.org/officeDocument/2006/relationships/slideLayout" Target="../slideLayouts/slideLayout36.xml"/><Relationship Id="rId4" Type="http://schemas.openxmlformats.org/officeDocument/2006/relationships/hyperlink" Target="http://www.cdc.gov/syndemics/monograph/index.ht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8.xml"/><Relationship Id="rId1" Type="http://schemas.openxmlformats.org/officeDocument/2006/relationships/slideLayout" Target="../slideLayouts/slideLayout36.xml"/><Relationship Id="rId4" Type="http://schemas.openxmlformats.org/officeDocument/2006/relationships/hyperlink" Target="http://www.cdc.gov/syndemics/monograph/index.htm"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hyperlink" Target="mailto:Ed.ehlinger@state.mn.u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0.png"/><Relationship Id="rId5" Type="http://schemas.microsoft.com/office/2007/relationships/hdphoto" Target="../media/hdphoto2.wdp"/><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110343" y="4133461"/>
            <a:ext cx="10199913" cy="1455736"/>
          </a:xfrm>
        </p:spPr>
        <p:txBody>
          <a:bodyPr>
            <a:noAutofit/>
          </a:bodyPr>
          <a:lstStyle/>
          <a:p>
            <a:pPr>
              <a:lnSpc>
                <a:spcPct val="100000"/>
              </a:lnSpc>
              <a:spcBef>
                <a:spcPts val="0"/>
              </a:spcBef>
            </a:pPr>
            <a:r>
              <a:rPr lang="en-US" sz="2800" dirty="0"/>
              <a:t>Edward P. Ehlinger, MD, MSPH</a:t>
            </a:r>
          </a:p>
          <a:p>
            <a:pPr>
              <a:lnSpc>
                <a:spcPct val="100000"/>
              </a:lnSpc>
              <a:spcBef>
                <a:spcPts val="0"/>
              </a:spcBef>
            </a:pPr>
            <a:r>
              <a:rPr lang="en-US" sz="2400" b="0" dirty="0"/>
              <a:t>Commissioner, Minnesota Department of Health</a:t>
            </a:r>
          </a:p>
          <a:p>
            <a:pPr>
              <a:lnSpc>
                <a:spcPct val="100000"/>
              </a:lnSpc>
              <a:spcBef>
                <a:spcPts val="0"/>
              </a:spcBef>
            </a:pPr>
            <a:r>
              <a:rPr lang="en-US" sz="2400" b="0" dirty="0" smtClean="0"/>
              <a:t>April 27, 2017</a:t>
            </a:r>
            <a:endParaRPr lang="en-US" sz="2400" b="0" dirty="0"/>
          </a:p>
        </p:txBody>
      </p:sp>
      <p:sp>
        <p:nvSpPr>
          <p:cNvPr id="7" name="Title 6"/>
          <p:cNvSpPr>
            <a:spLocks noGrp="1"/>
          </p:cNvSpPr>
          <p:nvPr>
            <p:ph type="title"/>
          </p:nvPr>
        </p:nvSpPr>
        <p:spPr>
          <a:xfrm>
            <a:off x="181155" y="646980"/>
            <a:ext cx="11783683" cy="3187990"/>
          </a:xfrm>
        </p:spPr>
        <p:txBody>
          <a:bodyPr/>
          <a:lstStyle/>
          <a:p>
            <a:pPr algn="ctr"/>
            <a:r>
              <a:rPr lang="en-US" sz="3600" dirty="0" smtClean="0">
                <a:latin typeface="+mn-lt"/>
                <a:ea typeface="Times New Roman" panose="02020603050405020304" pitchFamily="18" charset="0"/>
              </a:rPr>
              <a:t>Role of the Teaching-Learning Relationship in </a:t>
            </a:r>
            <a:br>
              <a:rPr lang="en-US" sz="3600" dirty="0" smtClean="0">
                <a:latin typeface="+mn-lt"/>
                <a:ea typeface="Times New Roman" panose="02020603050405020304" pitchFamily="18" charset="0"/>
              </a:rPr>
            </a:br>
            <a:r>
              <a:rPr lang="en-US" sz="3600" dirty="0" smtClean="0">
                <a:solidFill>
                  <a:srgbClr val="002060"/>
                </a:solidFill>
                <a:latin typeface="+mn-lt"/>
              </a:rPr>
              <a:t>Building A Healthy Community</a:t>
            </a:r>
            <a:br>
              <a:rPr lang="en-US" sz="3600" dirty="0" smtClean="0">
                <a:solidFill>
                  <a:srgbClr val="002060"/>
                </a:solidFill>
                <a:latin typeface="+mn-lt"/>
              </a:rPr>
            </a:br>
            <a:r>
              <a:rPr lang="en-US" sz="3600" dirty="0" smtClean="0">
                <a:solidFill>
                  <a:srgbClr val="002060"/>
                </a:solidFill>
                <a:latin typeface="+mn-lt"/>
              </a:rPr>
              <a:t/>
            </a:r>
            <a:br>
              <a:rPr lang="en-US" sz="3600" dirty="0" smtClean="0">
                <a:solidFill>
                  <a:srgbClr val="002060"/>
                </a:solidFill>
                <a:latin typeface="+mn-lt"/>
              </a:rPr>
            </a:br>
            <a:r>
              <a:rPr lang="en-US" sz="3600" dirty="0" smtClean="0">
                <a:solidFill>
                  <a:srgbClr val="002060"/>
                </a:solidFill>
                <a:latin typeface="+mn-lt"/>
              </a:rPr>
              <a:t>A Way to Advance Health Equity and </a:t>
            </a:r>
            <a:br>
              <a:rPr lang="en-US" sz="3600" dirty="0" smtClean="0">
                <a:solidFill>
                  <a:srgbClr val="002060"/>
                </a:solidFill>
                <a:latin typeface="+mn-lt"/>
              </a:rPr>
            </a:br>
            <a:r>
              <a:rPr lang="en-US" sz="3600" dirty="0" smtClean="0">
                <a:solidFill>
                  <a:srgbClr val="002060"/>
                </a:solidFill>
                <a:latin typeface="+mn-lt"/>
              </a:rPr>
              <a:t>Providing the Opportunity for Everyone to Thrive</a:t>
            </a:r>
            <a:br>
              <a:rPr lang="en-US" sz="3600" dirty="0" smtClean="0">
                <a:solidFill>
                  <a:srgbClr val="002060"/>
                </a:solidFill>
                <a:latin typeface="+mn-lt"/>
              </a:rPr>
            </a:br>
            <a:endParaRPr lang="en-US" sz="3600" dirty="0">
              <a:solidFill>
                <a:srgbClr val="002060"/>
              </a:solidFill>
              <a:latin typeface="+mn-lt"/>
            </a:endParaRPr>
          </a:p>
        </p:txBody>
      </p:sp>
    </p:spTree>
    <p:extLst>
      <p:ext uri="{BB962C8B-B14F-4D97-AF65-F5344CB8AC3E}">
        <p14:creationId xmlns:p14="http://schemas.microsoft.com/office/powerpoint/2010/main" val="60328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altLang="en-US" sz="3600"/>
              <a:t>College Students Should Be A Long-term Public Health Priority Group</a:t>
            </a:r>
          </a:p>
        </p:txBody>
      </p:sp>
      <p:sp>
        <p:nvSpPr>
          <p:cNvPr id="240643" name="Rectangle 3"/>
          <p:cNvSpPr>
            <a:spLocks noGrp="1" noChangeArrowheads="1"/>
          </p:cNvSpPr>
          <p:nvPr>
            <p:ph type="body" idx="4294967295"/>
          </p:nvPr>
        </p:nvSpPr>
        <p:spPr>
          <a:xfrm>
            <a:off x="609600" y="1684774"/>
            <a:ext cx="11327842" cy="5334000"/>
          </a:xfrm>
          <a:prstGeom prst="rect">
            <a:avLst/>
          </a:prstGeom>
        </p:spPr>
        <p:txBody>
          <a:bodyPr/>
          <a:lstStyle/>
          <a:p>
            <a:pPr>
              <a:lnSpc>
                <a:spcPct val="140000"/>
              </a:lnSpc>
            </a:pPr>
            <a:r>
              <a:rPr lang="en-US" altLang="en-US" sz="2800" dirty="0"/>
              <a:t>Numbers are large and increasing</a:t>
            </a:r>
          </a:p>
          <a:p>
            <a:pPr>
              <a:lnSpc>
                <a:spcPct val="140000"/>
              </a:lnSpc>
            </a:pPr>
            <a:r>
              <a:rPr lang="en-US" altLang="en-US" sz="2800" dirty="0"/>
              <a:t>There are 4,182 colleges and universities in the United States.</a:t>
            </a:r>
          </a:p>
          <a:p>
            <a:pPr>
              <a:lnSpc>
                <a:spcPct val="140000"/>
              </a:lnSpc>
            </a:pPr>
            <a:r>
              <a:rPr lang="en-US" altLang="en-US" sz="2800" dirty="0"/>
              <a:t>~ </a:t>
            </a:r>
            <a:r>
              <a:rPr lang="en-US" altLang="en-US" sz="2800" dirty="0" smtClean="0"/>
              <a:t>20 </a:t>
            </a:r>
            <a:r>
              <a:rPr lang="en-US" altLang="en-US" sz="2800" dirty="0"/>
              <a:t>million people are enrolled in college.  More than in high schools.   </a:t>
            </a:r>
          </a:p>
          <a:p>
            <a:pPr>
              <a:lnSpc>
                <a:spcPct val="140000"/>
              </a:lnSpc>
            </a:pPr>
            <a:r>
              <a:rPr lang="en-US" altLang="en-US" sz="2800" dirty="0" smtClean="0"/>
              <a:t>Over </a:t>
            </a:r>
            <a:r>
              <a:rPr lang="en-US" altLang="en-US" sz="2800" dirty="0"/>
              <a:t>2/3 of high school graduates enroll in </a:t>
            </a:r>
            <a:r>
              <a:rPr lang="en-US" altLang="en-US" sz="2800" dirty="0" smtClean="0"/>
              <a:t>college.</a:t>
            </a:r>
          </a:p>
          <a:p>
            <a:pPr>
              <a:lnSpc>
                <a:spcPct val="140000"/>
              </a:lnSpc>
            </a:pPr>
            <a:r>
              <a:rPr lang="en-US" altLang="en-US" sz="2800" b="1" dirty="0" smtClean="0"/>
              <a:t>College is our “last best chance” to influence their development.</a:t>
            </a:r>
            <a:endParaRPr lang="en-US" altLang="en-US" sz="2800" b="1" dirty="0"/>
          </a:p>
        </p:txBody>
      </p:sp>
      <p:sp>
        <p:nvSpPr>
          <p:cNvPr id="2" name="TextBox 1"/>
          <p:cNvSpPr txBox="1"/>
          <p:nvPr/>
        </p:nvSpPr>
        <p:spPr>
          <a:xfrm>
            <a:off x="3077549" y="5529531"/>
            <a:ext cx="6391943" cy="707886"/>
          </a:xfrm>
          <a:prstGeom prst="rect">
            <a:avLst/>
          </a:prstGeom>
          <a:noFill/>
        </p:spPr>
        <p:txBody>
          <a:bodyPr wrap="none" rtlCol="0">
            <a:spAutoFit/>
          </a:bodyPr>
          <a:lstStyle/>
          <a:p>
            <a:r>
              <a:rPr lang="en-US" sz="4000" dirty="0" smtClean="0"/>
              <a:t>How can/should we do that?  </a:t>
            </a:r>
            <a:endParaRPr lang="en-US" sz="4000" dirty="0"/>
          </a:p>
        </p:txBody>
      </p:sp>
    </p:spTree>
    <p:extLst>
      <p:ext uri="{BB962C8B-B14F-4D97-AF65-F5344CB8AC3E}">
        <p14:creationId xmlns:p14="http://schemas.microsoft.com/office/powerpoint/2010/main" val="396112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Karl Pearson</a:t>
            </a:r>
            <a:br>
              <a:rPr lang="en-US" dirty="0"/>
            </a:br>
            <a:r>
              <a:rPr lang="en-US" sz="2800" dirty="0" smtClean="0"/>
              <a:t>died on April 27, 1936</a:t>
            </a:r>
            <a:endParaRPr lang="en-US" sz="2800" dirty="0"/>
          </a:p>
        </p:txBody>
      </p:sp>
      <p:sp>
        <p:nvSpPr>
          <p:cNvPr id="3" name="Content Placeholder 2"/>
          <p:cNvSpPr>
            <a:spLocks noGrp="1"/>
          </p:cNvSpPr>
          <p:nvPr>
            <p:ph idx="1"/>
          </p:nvPr>
        </p:nvSpPr>
        <p:spPr>
          <a:xfrm>
            <a:off x="648419" y="1816999"/>
            <a:ext cx="8055634" cy="4351338"/>
          </a:xfrm>
        </p:spPr>
        <p:txBody>
          <a:bodyPr>
            <a:normAutofit/>
          </a:bodyPr>
          <a:lstStyle/>
          <a:p>
            <a:r>
              <a:rPr lang="en-US" dirty="0" smtClean="0"/>
              <a:t>Mathematician </a:t>
            </a:r>
            <a:r>
              <a:rPr lang="en-US" dirty="0"/>
              <a:t>and </a:t>
            </a:r>
            <a:r>
              <a:rPr lang="en-US" dirty="0" smtClean="0"/>
              <a:t>biostatistician </a:t>
            </a:r>
            <a:r>
              <a:rPr lang="en-US" dirty="0"/>
              <a:t>credited with establishing the discipline of mathematical </a:t>
            </a:r>
            <a:r>
              <a:rPr lang="en-US" dirty="0" smtClean="0"/>
              <a:t>statistics. </a:t>
            </a:r>
          </a:p>
          <a:p>
            <a:r>
              <a:rPr lang="en-US" dirty="0" smtClean="0"/>
              <a:t>Founded </a:t>
            </a:r>
            <a:r>
              <a:rPr lang="en-US" dirty="0"/>
              <a:t>the world's first university statistics department at University College London in 1911</a:t>
            </a:r>
            <a:r>
              <a:rPr lang="en-US" dirty="0" smtClean="0"/>
              <a:t>,</a:t>
            </a:r>
          </a:p>
          <a:p>
            <a:r>
              <a:rPr lang="en-US" sz="3200" i="1" dirty="0" smtClean="0"/>
              <a:t>“All great scientists have, in a certain sense, been great artists; the man with no imagination may collect facts, but he cannot make great discoveries.” </a:t>
            </a:r>
            <a:endParaRPr lang="en-US" sz="32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1441" y="2067164"/>
            <a:ext cx="2420817" cy="3169069"/>
          </a:xfrm>
          <a:prstGeom prst="rect">
            <a:avLst/>
          </a:prstGeom>
        </p:spPr>
      </p:pic>
      <p:sp>
        <p:nvSpPr>
          <p:cNvPr id="5" name="TextBox 4"/>
          <p:cNvSpPr txBox="1"/>
          <p:nvPr/>
        </p:nvSpPr>
        <p:spPr>
          <a:xfrm flipH="1">
            <a:off x="1820173" y="5612709"/>
            <a:ext cx="7686136" cy="954107"/>
          </a:xfrm>
          <a:prstGeom prst="rect">
            <a:avLst/>
          </a:prstGeom>
          <a:noFill/>
        </p:spPr>
        <p:txBody>
          <a:bodyPr wrap="square" rtlCol="0">
            <a:spAutoFit/>
          </a:bodyPr>
          <a:lstStyle/>
          <a:p>
            <a:pPr algn="ctr"/>
            <a:r>
              <a:rPr lang="en-US" sz="2800" dirty="0" smtClean="0"/>
              <a:t>Imagine how can you help create health on this campus and in the broader community.</a:t>
            </a:r>
            <a:endParaRPr lang="en-US" sz="2800" dirty="0"/>
          </a:p>
        </p:txBody>
      </p:sp>
    </p:spTree>
    <p:extLst>
      <p:ext uri="{BB962C8B-B14F-4D97-AF65-F5344CB8AC3E}">
        <p14:creationId xmlns:p14="http://schemas.microsoft.com/office/powerpoint/2010/main" val="234167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0" y="154577"/>
            <a:ext cx="10961915" cy="990600"/>
          </a:xfrm>
        </p:spPr>
        <p:txBody>
          <a:bodyPr>
            <a:normAutofit/>
          </a:bodyPr>
          <a:lstStyle/>
          <a:p>
            <a:pPr>
              <a:defRPr/>
            </a:pPr>
            <a:r>
              <a:rPr lang="en-US" dirty="0" smtClean="0">
                <a:solidFill>
                  <a:srgbClr val="002060"/>
                </a:solidFill>
              </a:rPr>
              <a:t>What is health?</a:t>
            </a:r>
            <a:endParaRPr lang="en-US" dirty="0">
              <a:solidFill>
                <a:srgbClr val="002060"/>
              </a:solidFill>
            </a:endParaRPr>
          </a:p>
        </p:txBody>
      </p:sp>
      <p:sp>
        <p:nvSpPr>
          <p:cNvPr id="37891" name="Content Placeholder 2"/>
          <p:cNvSpPr>
            <a:spLocks noGrp="1"/>
          </p:cNvSpPr>
          <p:nvPr>
            <p:ph idx="1"/>
          </p:nvPr>
        </p:nvSpPr>
        <p:spPr>
          <a:xfrm>
            <a:off x="783770" y="997566"/>
            <a:ext cx="10771632" cy="4876800"/>
          </a:xfrm>
        </p:spPr>
        <p:txBody>
          <a:bodyPr>
            <a:noAutofit/>
          </a:bodyPr>
          <a:lstStyle/>
          <a:p>
            <a:pPr marL="0" indent="0">
              <a:lnSpc>
                <a:spcPct val="120000"/>
              </a:lnSpc>
              <a:spcBef>
                <a:spcPct val="0"/>
              </a:spcBef>
              <a:buNone/>
            </a:pPr>
            <a:r>
              <a:rPr lang="en-US" altLang="en-US" sz="3600" i="1" dirty="0" smtClean="0">
                <a:solidFill>
                  <a:prstClr val="black"/>
                </a:solidFill>
              </a:rPr>
              <a:t>"</a:t>
            </a:r>
            <a:r>
              <a:rPr lang="en-US" altLang="en-US" sz="3600" i="1" dirty="0">
                <a:solidFill>
                  <a:prstClr val="black"/>
                </a:solidFill>
              </a:rPr>
              <a:t>Health is a state of complete physical, mental and social well-being and not merely the absence of disease or </a:t>
            </a:r>
            <a:r>
              <a:rPr lang="en-US" altLang="en-US" sz="3600" i="1" dirty="0" smtClean="0">
                <a:solidFill>
                  <a:prstClr val="black"/>
                </a:solidFill>
              </a:rPr>
              <a:t>infirmity…a </a:t>
            </a:r>
            <a:r>
              <a:rPr lang="en-US" altLang="en-US" sz="3600" i="1" u="sng" dirty="0">
                <a:solidFill>
                  <a:prstClr val="black"/>
                </a:solidFill>
              </a:rPr>
              <a:t>resource for everyday life</a:t>
            </a:r>
            <a:r>
              <a:rPr lang="en-US" altLang="en-US" sz="3600" i="1" dirty="0">
                <a:solidFill>
                  <a:prstClr val="black"/>
                </a:solidFill>
              </a:rPr>
              <a:t>, not the objective of </a:t>
            </a:r>
            <a:r>
              <a:rPr lang="en-US" altLang="en-US" sz="3600" i="1" dirty="0" smtClean="0">
                <a:solidFill>
                  <a:prstClr val="black"/>
                </a:solidFill>
              </a:rPr>
              <a:t>living…emphasizing </a:t>
            </a:r>
            <a:r>
              <a:rPr lang="en-US" altLang="en-US" sz="3600" i="1" u="sng" dirty="0">
                <a:solidFill>
                  <a:prstClr val="black"/>
                </a:solidFill>
              </a:rPr>
              <a:t>social and personal resources, as well as physical capacities</a:t>
            </a:r>
            <a:r>
              <a:rPr lang="en-US" altLang="en-US" sz="3600" i="1" dirty="0">
                <a:solidFill>
                  <a:prstClr val="black"/>
                </a:solidFill>
              </a:rPr>
              <a:t>."</a:t>
            </a:r>
            <a:r>
              <a:rPr lang="en-US" altLang="en-US" sz="3600" dirty="0">
                <a:solidFill>
                  <a:prstClr val="black"/>
                </a:solidFill>
              </a:rPr>
              <a:t> </a:t>
            </a:r>
            <a:endParaRPr lang="en-US" altLang="en-US" sz="3600" dirty="0" smtClean="0">
              <a:solidFill>
                <a:prstClr val="black"/>
              </a:solidFill>
            </a:endParaRPr>
          </a:p>
          <a:p>
            <a:pPr marL="0" indent="0">
              <a:lnSpc>
                <a:spcPct val="120000"/>
              </a:lnSpc>
              <a:spcBef>
                <a:spcPct val="0"/>
              </a:spcBef>
              <a:buNone/>
            </a:pPr>
            <a:r>
              <a:rPr lang="en-US" altLang="en-US" sz="3600" dirty="0">
                <a:solidFill>
                  <a:prstClr val="black"/>
                </a:solidFill>
              </a:rPr>
              <a:t>	</a:t>
            </a:r>
            <a:r>
              <a:rPr lang="en-US" altLang="en-US" dirty="0" smtClean="0">
                <a:solidFill>
                  <a:prstClr val="black"/>
                </a:solidFill>
              </a:rPr>
              <a:t>WHO 1948 &amp; Ottawa </a:t>
            </a:r>
            <a:r>
              <a:rPr lang="en-US" altLang="en-US" dirty="0">
                <a:solidFill>
                  <a:prstClr val="black"/>
                </a:solidFill>
              </a:rPr>
              <a:t>Charter for Health </a:t>
            </a:r>
            <a:r>
              <a:rPr lang="en-US" altLang="en-US" dirty="0" smtClean="0">
                <a:solidFill>
                  <a:prstClr val="black"/>
                </a:solidFill>
              </a:rPr>
              <a:t>1986</a:t>
            </a:r>
            <a:endParaRPr lang="en-US" altLang="en-US" dirty="0">
              <a:solidFill>
                <a:prstClr val="black"/>
              </a:solidFill>
            </a:endParaRPr>
          </a:p>
          <a:p>
            <a:pPr marL="0" indent="0">
              <a:lnSpc>
                <a:spcPct val="120000"/>
              </a:lnSpc>
              <a:spcBef>
                <a:spcPct val="0"/>
              </a:spcBef>
              <a:buNone/>
            </a:pPr>
            <a:r>
              <a:rPr lang="en-US" altLang="en-US" sz="4000" dirty="0" smtClean="0">
                <a:solidFill>
                  <a:prstClr val="black"/>
                </a:solidFill>
              </a:rPr>
              <a:t>The opportunity to be healthy is not available everywhere or for everyone in Minnesota.</a:t>
            </a:r>
            <a:endParaRPr lang="en-US" altLang="en-US" sz="4000" dirty="0">
              <a:solidFill>
                <a:prstClr val="black"/>
              </a:solidFill>
            </a:endParaRPr>
          </a:p>
        </p:txBody>
      </p:sp>
    </p:spTree>
    <p:extLst>
      <p:ext uri="{BB962C8B-B14F-4D97-AF65-F5344CB8AC3E}">
        <p14:creationId xmlns:p14="http://schemas.microsoft.com/office/powerpoint/2010/main" val="226287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animEffect transition="in" filter="fade">
                                      <p:cBhvr>
                                        <p:cTn id="7" dur="1000"/>
                                        <p:tgtEl>
                                          <p:spTgt spid="37891">
                                            <p:txEl>
                                              <p:pRg st="2" end="2"/>
                                            </p:txEl>
                                          </p:spTgt>
                                        </p:tgtEl>
                                      </p:cBhvr>
                                    </p:animEffect>
                                    <p:anim calcmode="lin" valueType="num">
                                      <p:cBhvr>
                                        <p:cTn id="8" dur="10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789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3113" y="1296679"/>
            <a:ext cx="6918271" cy="5154431"/>
          </a:xfrm>
          <a:prstGeom prst="rect">
            <a:avLst/>
          </a:prstGeom>
        </p:spPr>
      </p:pic>
      <p:sp>
        <p:nvSpPr>
          <p:cNvPr id="4" name="TextBox 3"/>
          <p:cNvSpPr txBox="1"/>
          <p:nvPr/>
        </p:nvSpPr>
        <p:spPr>
          <a:xfrm>
            <a:off x="4701370" y="4394842"/>
            <a:ext cx="1213794" cy="738664"/>
          </a:xfrm>
          <a:prstGeom prst="rect">
            <a:avLst/>
          </a:prstGeom>
          <a:noFill/>
        </p:spPr>
        <p:txBody>
          <a:bodyPr wrap="none" rtlCol="0">
            <a:spAutoFit/>
          </a:bodyPr>
          <a:lstStyle/>
          <a:p>
            <a:pPr algn="ctr"/>
            <a:r>
              <a:rPr lang="en-US" sz="2100" b="1" dirty="0">
                <a:solidFill>
                  <a:prstClr val="white"/>
                </a:solidFill>
              </a:rPr>
              <a:t>Social</a:t>
            </a:r>
          </a:p>
          <a:p>
            <a:pPr algn="ctr"/>
            <a:r>
              <a:rPr lang="en-US" sz="2100" b="1" dirty="0">
                <a:solidFill>
                  <a:prstClr val="white"/>
                </a:solidFill>
              </a:rPr>
              <a:t>Cohesion</a:t>
            </a:r>
          </a:p>
        </p:txBody>
      </p:sp>
      <p:sp>
        <p:nvSpPr>
          <p:cNvPr id="3" name="Title 2"/>
          <p:cNvSpPr>
            <a:spLocks noGrp="1"/>
          </p:cNvSpPr>
          <p:nvPr>
            <p:ph type="title"/>
          </p:nvPr>
        </p:nvSpPr>
        <p:spPr>
          <a:xfrm>
            <a:off x="1508760" y="592150"/>
            <a:ext cx="9564624" cy="508958"/>
          </a:xfrm>
        </p:spPr>
        <p:txBody>
          <a:bodyPr>
            <a:normAutofit fontScale="90000"/>
          </a:bodyPr>
          <a:lstStyle/>
          <a:p>
            <a:r>
              <a:rPr lang="en-US" sz="3200" dirty="0" smtClean="0"/>
              <a:t>Creating Health and  </a:t>
            </a:r>
            <a:r>
              <a:rPr lang="en-US" sz="3200" dirty="0"/>
              <a:t>Health </a:t>
            </a:r>
            <a:r>
              <a:rPr lang="en-US" sz="3200" dirty="0" smtClean="0"/>
              <a:t>Equity is Complex – Who Knew? </a:t>
            </a:r>
            <a:br>
              <a:rPr lang="en-US" sz="3200" dirty="0" smtClean="0"/>
            </a:br>
            <a:r>
              <a:rPr lang="en-US" sz="3200" dirty="0" smtClean="0"/>
              <a:t>Complex or “Wicked” Problems Require Simple Rules</a:t>
            </a:r>
            <a:endParaRPr lang="en-US" sz="3200" dirty="0"/>
          </a:p>
        </p:txBody>
      </p:sp>
    </p:spTree>
    <p:extLst>
      <p:ext uri="{BB962C8B-B14F-4D97-AF65-F5344CB8AC3E}">
        <p14:creationId xmlns:p14="http://schemas.microsoft.com/office/powerpoint/2010/main" val="277471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2583" y="1392382"/>
            <a:ext cx="8469743" cy="5063836"/>
          </a:xfrm>
          <a:prstGeom prst="rect">
            <a:avLst/>
          </a:prstGeom>
        </p:spPr>
        <p:txBody>
          <a:bodyPr>
            <a:normAutofit/>
          </a:bodyPr>
          <a:lstStyle/>
          <a:p>
            <a:pPr marL="0" indent="0">
              <a:lnSpc>
                <a:spcPct val="100000"/>
              </a:lnSpc>
              <a:buNone/>
            </a:pPr>
            <a:r>
              <a:rPr lang="en-US" sz="3600" i="1" dirty="0" smtClean="0"/>
              <a:t>“Public </a:t>
            </a:r>
            <a:r>
              <a:rPr lang="en-US" sz="3600" i="1" dirty="0"/>
              <a:t>sentiment is everything. With public sentiment, nothing can fail; without it nothing can </a:t>
            </a:r>
            <a:r>
              <a:rPr lang="en-US" sz="3600" i="1" dirty="0" smtClean="0"/>
              <a:t>succeed.  Consequently </a:t>
            </a:r>
            <a:r>
              <a:rPr lang="en-US" sz="3600" i="1" dirty="0"/>
              <a:t>he who molds public sentiment, goes deeper than he who enacts statutes or pronounces decisions. He makes statutes and decisions possible or impossible to be </a:t>
            </a:r>
            <a:r>
              <a:rPr lang="en-US" sz="3600" i="1" dirty="0" smtClean="0"/>
              <a:t>executed.”</a:t>
            </a:r>
            <a:endParaRPr lang="en-US" sz="3600" i="1" dirty="0"/>
          </a:p>
          <a:p>
            <a:pPr marL="0" indent="0">
              <a:lnSpc>
                <a:spcPct val="100000"/>
              </a:lnSpc>
              <a:buNone/>
            </a:pPr>
            <a:r>
              <a:rPr lang="en-US" sz="3600" dirty="0"/>
              <a:t>				-Abraham Lincoln</a:t>
            </a:r>
          </a:p>
          <a:p>
            <a:pPr marL="0" indent="0">
              <a:lnSpc>
                <a:spcPct val="100000"/>
              </a:lnSpc>
              <a:buNone/>
            </a:pPr>
            <a:endParaRPr lang="en-US" dirty="0">
              <a:solidFill>
                <a:schemeClr val="tx1"/>
              </a:solidFill>
            </a:endParaRPr>
          </a:p>
          <a:p>
            <a:pPr marL="0" indent="0">
              <a:lnSpc>
                <a:spcPct val="100000"/>
              </a:lnSpc>
              <a:buNone/>
            </a:pPr>
            <a:endParaRPr lang="en-US" dirty="0">
              <a:solidFill>
                <a:schemeClr val="tx1"/>
              </a:solidFill>
            </a:endParaRPr>
          </a:p>
        </p:txBody>
      </p:sp>
      <p:sp>
        <p:nvSpPr>
          <p:cNvPr id="2" name="Title 1"/>
          <p:cNvSpPr>
            <a:spLocks noGrp="1"/>
          </p:cNvSpPr>
          <p:nvPr>
            <p:ph type="title"/>
          </p:nvPr>
        </p:nvSpPr>
        <p:spPr>
          <a:xfrm>
            <a:off x="452583" y="730767"/>
            <a:ext cx="10973999" cy="531091"/>
          </a:xfrm>
        </p:spPr>
        <p:txBody>
          <a:bodyPr/>
          <a:lstStyle/>
          <a:p>
            <a:r>
              <a:rPr lang="en-US" dirty="0" smtClean="0"/>
              <a:t>Expanding Our Understanding About What Creates Health</a:t>
            </a:r>
            <a:br>
              <a:rPr lang="en-US" dirty="0" smtClean="0"/>
            </a:br>
            <a:r>
              <a:rPr lang="en-US" dirty="0" smtClean="0"/>
              <a:t>Importance of Narrative</a:t>
            </a:r>
            <a:endParaRPr lang="en-US" dirty="0"/>
          </a:p>
        </p:txBody>
      </p:sp>
      <p:pic>
        <p:nvPicPr>
          <p:cNvPr id="4" name="Picture 3"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873" y="1733368"/>
            <a:ext cx="2581115" cy="3182396"/>
          </a:xfrm>
          <a:prstGeom prst="rect">
            <a:avLst/>
          </a:prstGeom>
        </p:spPr>
      </p:pic>
    </p:spTree>
    <p:extLst>
      <p:ext uri="{BB962C8B-B14F-4D97-AF65-F5344CB8AC3E}">
        <p14:creationId xmlns:p14="http://schemas.microsoft.com/office/powerpoint/2010/main" val="214411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24001" y="1001349"/>
            <a:ext cx="9143999" cy="5781288"/>
          </a:xfrm>
          <a:prstGeom prst="rect">
            <a:avLst/>
          </a:prstGeom>
          <a:solidFill>
            <a:schemeClr val="bg1"/>
          </a:solidFill>
          <a:ln w="88900" cap="sq">
            <a:noFill/>
            <a:miter lim="800000"/>
          </a:ln>
          <a:effectLst/>
          <a:scene3d>
            <a:camera prst="orthographicFront">
              <a:rot lat="0" lon="0" rev="0"/>
            </a:camera>
            <a:lightRig rig="contrasting" dir="t">
              <a:rot lat="0" lon="0" rev="7800000"/>
            </a:lightRig>
          </a:scene3d>
          <a:sp3d>
            <a:bevelT w="139700" h="139700"/>
          </a:sp3d>
        </p:spPr>
      </p:pic>
      <p:sp>
        <p:nvSpPr>
          <p:cNvPr id="2" name="Title 1"/>
          <p:cNvSpPr>
            <a:spLocks noGrp="1"/>
          </p:cNvSpPr>
          <p:nvPr>
            <p:ph type="title"/>
          </p:nvPr>
        </p:nvSpPr>
        <p:spPr>
          <a:xfrm>
            <a:off x="1828339" y="542280"/>
            <a:ext cx="8345212" cy="327376"/>
          </a:xfrm>
        </p:spPr>
        <p:txBody>
          <a:bodyPr>
            <a:noAutofit/>
          </a:bodyPr>
          <a:lstStyle/>
          <a:p>
            <a:pPr>
              <a:lnSpc>
                <a:spcPts val="2200"/>
              </a:lnSpc>
            </a:pPr>
            <a:r>
              <a:rPr lang="en-US" sz="3600" dirty="0" smtClean="0">
                <a:latin typeface="+mn-lt"/>
              </a:rPr>
              <a:t>What’s the Dominant Narrative Today?</a:t>
            </a:r>
            <a:endParaRPr lang="en-US" sz="3600" dirty="0">
              <a:latin typeface="+mn-lt"/>
            </a:endParaRPr>
          </a:p>
        </p:txBody>
      </p:sp>
      <p:sp>
        <p:nvSpPr>
          <p:cNvPr id="3" name="TextBox 2"/>
          <p:cNvSpPr txBox="1"/>
          <p:nvPr/>
        </p:nvSpPr>
        <p:spPr>
          <a:xfrm>
            <a:off x="4129946" y="2524953"/>
            <a:ext cx="4133840" cy="3662541"/>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73DF">
                    <a:lumMod val="75000"/>
                  </a:srgbClr>
                </a:solidFill>
              </a:rPr>
              <a:t>Decreased investment in the “commons” and the disadvantaged</a:t>
            </a:r>
          </a:p>
          <a:p>
            <a:pPr marL="342900" indent="-342900">
              <a:buFont typeface="Arial" panose="020B0604020202020204" pitchFamily="34" charset="0"/>
              <a:buChar char="•"/>
            </a:pPr>
            <a:r>
              <a:rPr lang="en-US" sz="2400" dirty="0">
                <a:solidFill>
                  <a:srgbClr val="0073DF">
                    <a:lumMod val="75000"/>
                  </a:srgbClr>
                </a:solidFill>
              </a:rPr>
              <a:t>Increased </a:t>
            </a:r>
            <a:r>
              <a:rPr lang="en-US" sz="2400" dirty="0" smtClean="0">
                <a:solidFill>
                  <a:srgbClr val="0073DF">
                    <a:lumMod val="75000"/>
                  </a:srgbClr>
                </a:solidFill>
              </a:rPr>
              <a:t>competition &amp; polarization</a:t>
            </a:r>
            <a:endParaRPr lang="en-US" sz="2400" dirty="0">
              <a:solidFill>
                <a:srgbClr val="0073DF">
                  <a:lumMod val="75000"/>
                </a:srgbClr>
              </a:solidFill>
            </a:endParaRPr>
          </a:p>
          <a:p>
            <a:pPr marL="342900" indent="-342900">
              <a:buFont typeface="Arial" panose="020B0604020202020204" pitchFamily="34" charset="0"/>
              <a:buChar char="•"/>
            </a:pPr>
            <a:r>
              <a:rPr lang="en-US" sz="2800" b="1" dirty="0" smtClean="0">
                <a:solidFill>
                  <a:srgbClr val="0073DF">
                    <a:lumMod val="75000"/>
                  </a:srgbClr>
                </a:solidFill>
              </a:rPr>
              <a:t>Over </a:t>
            </a:r>
            <a:r>
              <a:rPr lang="en-US" sz="2800" b="1" dirty="0">
                <a:solidFill>
                  <a:srgbClr val="0073DF">
                    <a:lumMod val="75000"/>
                  </a:srgbClr>
                </a:solidFill>
              </a:rPr>
              <a:t>investment in biomedical model</a:t>
            </a:r>
          </a:p>
          <a:p>
            <a:pPr marL="342900" indent="-342900">
              <a:buFont typeface="Arial" panose="020B0604020202020204" pitchFamily="34" charset="0"/>
              <a:buChar char="•"/>
            </a:pPr>
            <a:endParaRPr lang="en-US" sz="2800" dirty="0">
              <a:solidFill>
                <a:srgbClr val="0073DF">
                  <a:lumMod val="75000"/>
                </a:srgbClr>
              </a:solidFill>
            </a:endParaRPr>
          </a:p>
          <a:p>
            <a:pPr marL="342900" indent="-342900">
              <a:buFont typeface="Arial" panose="020B0604020202020204" pitchFamily="34" charset="0"/>
              <a:buChar char="•"/>
            </a:pPr>
            <a:endParaRPr lang="en-US" sz="2800" dirty="0">
              <a:solidFill>
                <a:srgbClr val="0073DF">
                  <a:lumMod val="75000"/>
                </a:srgbClr>
              </a:solidFill>
            </a:endParaRPr>
          </a:p>
        </p:txBody>
      </p:sp>
      <p:sp>
        <p:nvSpPr>
          <p:cNvPr id="7" name="TextBox 6"/>
          <p:cNvSpPr txBox="1"/>
          <p:nvPr/>
        </p:nvSpPr>
        <p:spPr>
          <a:xfrm>
            <a:off x="4785288" y="1045518"/>
            <a:ext cx="2621423" cy="646331"/>
          </a:xfrm>
          <a:prstGeom prst="rect">
            <a:avLst/>
          </a:prstGeom>
          <a:noFill/>
        </p:spPr>
        <p:txBody>
          <a:bodyPr wrap="none" rtlCol="0">
            <a:spAutoFit/>
          </a:bodyPr>
          <a:lstStyle/>
          <a:p>
            <a:pPr algn="ctr"/>
            <a:r>
              <a:rPr lang="en-US" b="1" dirty="0">
                <a:solidFill>
                  <a:srgbClr val="000000"/>
                </a:solidFill>
              </a:rPr>
              <a:t>Boot Straps Individualism</a:t>
            </a:r>
          </a:p>
          <a:p>
            <a:pPr algn="ctr"/>
            <a:r>
              <a:rPr lang="en-US" b="1" dirty="0">
                <a:solidFill>
                  <a:srgbClr val="000000"/>
                </a:solidFill>
              </a:rPr>
              <a:t>Virtue of Work</a:t>
            </a:r>
          </a:p>
        </p:txBody>
      </p:sp>
      <p:sp>
        <p:nvSpPr>
          <p:cNvPr id="8" name="TextBox 7"/>
          <p:cNvSpPr txBox="1"/>
          <p:nvPr/>
        </p:nvSpPr>
        <p:spPr>
          <a:xfrm>
            <a:off x="8176601" y="2386768"/>
            <a:ext cx="1349216" cy="646331"/>
          </a:xfrm>
          <a:prstGeom prst="rect">
            <a:avLst/>
          </a:prstGeom>
          <a:noFill/>
        </p:spPr>
        <p:txBody>
          <a:bodyPr wrap="none" rtlCol="0">
            <a:spAutoFit/>
          </a:bodyPr>
          <a:lstStyle/>
          <a:p>
            <a:pPr algn="ctr"/>
            <a:r>
              <a:rPr lang="en-US" b="1" dirty="0">
                <a:solidFill>
                  <a:srgbClr val="000000"/>
                </a:solidFill>
              </a:rPr>
              <a:t>Free Market</a:t>
            </a:r>
            <a:br>
              <a:rPr lang="en-US" b="1" dirty="0">
                <a:solidFill>
                  <a:srgbClr val="000000"/>
                </a:solidFill>
              </a:rPr>
            </a:br>
            <a:r>
              <a:rPr lang="en-US" b="1" dirty="0">
                <a:solidFill>
                  <a:srgbClr val="000000"/>
                </a:solidFill>
              </a:rPr>
              <a:t>Solutions</a:t>
            </a:r>
          </a:p>
        </p:txBody>
      </p:sp>
      <p:sp>
        <p:nvSpPr>
          <p:cNvPr id="9" name="TextBox 8"/>
          <p:cNvSpPr txBox="1"/>
          <p:nvPr/>
        </p:nvSpPr>
        <p:spPr>
          <a:xfrm>
            <a:off x="8334687" y="4247424"/>
            <a:ext cx="1658724" cy="646331"/>
          </a:xfrm>
          <a:prstGeom prst="rect">
            <a:avLst/>
          </a:prstGeom>
          <a:noFill/>
        </p:spPr>
        <p:txBody>
          <a:bodyPr wrap="none" rtlCol="0">
            <a:spAutoFit/>
          </a:bodyPr>
          <a:lstStyle/>
          <a:p>
            <a:pPr algn="ctr"/>
            <a:r>
              <a:rPr lang="en-US" b="1" dirty="0">
                <a:solidFill>
                  <a:srgbClr val="000000"/>
                </a:solidFill>
              </a:rPr>
              <a:t>Education is for</a:t>
            </a:r>
            <a:br>
              <a:rPr lang="en-US" b="1" dirty="0">
                <a:solidFill>
                  <a:srgbClr val="000000"/>
                </a:solidFill>
              </a:rPr>
            </a:br>
            <a:r>
              <a:rPr lang="en-US" b="1" dirty="0">
                <a:solidFill>
                  <a:srgbClr val="000000"/>
                </a:solidFill>
              </a:rPr>
              <a:t>job training</a:t>
            </a:r>
          </a:p>
        </p:txBody>
      </p:sp>
      <p:sp>
        <p:nvSpPr>
          <p:cNvPr id="10" name="TextBox 9"/>
          <p:cNvSpPr txBox="1"/>
          <p:nvPr/>
        </p:nvSpPr>
        <p:spPr>
          <a:xfrm>
            <a:off x="6871199" y="6031964"/>
            <a:ext cx="2703996" cy="646331"/>
          </a:xfrm>
          <a:prstGeom prst="rect">
            <a:avLst/>
          </a:prstGeom>
          <a:noFill/>
        </p:spPr>
        <p:txBody>
          <a:bodyPr wrap="square" rtlCol="0">
            <a:spAutoFit/>
          </a:bodyPr>
          <a:lstStyle/>
          <a:p>
            <a:pPr algn="ctr"/>
            <a:r>
              <a:rPr lang="en-US" b="1" dirty="0">
                <a:solidFill>
                  <a:srgbClr val="000000"/>
                </a:solidFill>
              </a:rPr>
              <a:t>Structural Discrimination is a thing of the Past</a:t>
            </a:r>
          </a:p>
        </p:txBody>
      </p:sp>
      <p:sp>
        <p:nvSpPr>
          <p:cNvPr id="11" name="TextBox 10"/>
          <p:cNvSpPr txBox="1"/>
          <p:nvPr/>
        </p:nvSpPr>
        <p:spPr>
          <a:xfrm>
            <a:off x="2759422" y="4247424"/>
            <a:ext cx="1235916" cy="646331"/>
          </a:xfrm>
          <a:prstGeom prst="rect">
            <a:avLst/>
          </a:prstGeom>
          <a:noFill/>
        </p:spPr>
        <p:txBody>
          <a:bodyPr wrap="none" rtlCol="0">
            <a:spAutoFit/>
          </a:bodyPr>
          <a:lstStyle/>
          <a:p>
            <a:pPr algn="ctr"/>
            <a:r>
              <a:rPr lang="en-US" b="1" dirty="0" smtClean="0">
                <a:solidFill>
                  <a:srgbClr val="000000"/>
                </a:solidFill>
              </a:rPr>
              <a:t>Mistrust of</a:t>
            </a:r>
          </a:p>
          <a:p>
            <a:pPr algn="ctr"/>
            <a:r>
              <a:rPr lang="en-US" b="1" dirty="0" smtClean="0">
                <a:solidFill>
                  <a:srgbClr val="000000"/>
                </a:solidFill>
              </a:rPr>
              <a:t>Science</a:t>
            </a:r>
            <a:endParaRPr lang="en-US" b="1" dirty="0">
              <a:solidFill>
                <a:srgbClr val="000000"/>
              </a:solidFill>
            </a:endParaRPr>
          </a:p>
        </p:txBody>
      </p:sp>
      <p:sp>
        <p:nvSpPr>
          <p:cNvPr id="12" name="TextBox 11"/>
          <p:cNvSpPr txBox="1"/>
          <p:nvPr/>
        </p:nvSpPr>
        <p:spPr>
          <a:xfrm>
            <a:off x="2814057" y="2386768"/>
            <a:ext cx="1386790" cy="646331"/>
          </a:xfrm>
          <a:prstGeom prst="rect">
            <a:avLst/>
          </a:prstGeom>
          <a:noFill/>
        </p:spPr>
        <p:txBody>
          <a:bodyPr wrap="none" rtlCol="0">
            <a:spAutoFit/>
          </a:bodyPr>
          <a:lstStyle/>
          <a:p>
            <a:pPr algn="ctr"/>
            <a:r>
              <a:rPr lang="en-US" b="1" dirty="0">
                <a:solidFill>
                  <a:srgbClr val="000000"/>
                </a:solidFill>
              </a:rPr>
              <a:t>Small</a:t>
            </a:r>
            <a:br>
              <a:rPr lang="en-US" b="1" dirty="0">
                <a:solidFill>
                  <a:srgbClr val="000000"/>
                </a:solidFill>
              </a:rPr>
            </a:br>
            <a:r>
              <a:rPr lang="en-US" b="1" dirty="0">
                <a:solidFill>
                  <a:srgbClr val="000000"/>
                </a:solidFill>
              </a:rPr>
              <a:t>Government</a:t>
            </a:r>
          </a:p>
        </p:txBody>
      </p:sp>
      <p:sp>
        <p:nvSpPr>
          <p:cNvPr id="5" name="Rectangle 4"/>
          <p:cNvSpPr/>
          <p:nvPr/>
        </p:nvSpPr>
        <p:spPr>
          <a:xfrm>
            <a:off x="2553907" y="5960446"/>
            <a:ext cx="2733152" cy="646331"/>
          </a:xfrm>
          <a:prstGeom prst="rect">
            <a:avLst/>
          </a:prstGeom>
        </p:spPr>
        <p:txBody>
          <a:bodyPr wrap="square">
            <a:spAutoFit/>
          </a:bodyPr>
          <a:lstStyle/>
          <a:p>
            <a:pPr algn="ctr"/>
            <a:r>
              <a:rPr lang="en-US" b="1" dirty="0">
                <a:solidFill>
                  <a:srgbClr val="000000"/>
                </a:solidFill>
              </a:rPr>
              <a:t>Reliance on</a:t>
            </a:r>
            <a:br>
              <a:rPr lang="en-US" b="1" dirty="0">
                <a:solidFill>
                  <a:srgbClr val="000000"/>
                </a:solidFill>
              </a:rPr>
            </a:br>
            <a:r>
              <a:rPr lang="en-US" b="1" dirty="0">
                <a:solidFill>
                  <a:srgbClr val="000000"/>
                </a:solidFill>
              </a:rPr>
              <a:t>technology/specialization</a:t>
            </a:r>
          </a:p>
        </p:txBody>
      </p:sp>
      <p:sp>
        <p:nvSpPr>
          <p:cNvPr id="6" name="Rectangle 5"/>
          <p:cNvSpPr/>
          <p:nvPr/>
        </p:nvSpPr>
        <p:spPr>
          <a:xfrm>
            <a:off x="1844853" y="1001350"/>
            <a:ext cx="2197909" cy="830997"/>
          </a:xfrm>
          <a:prstGeom prst="rect">
            <a:avLst/>
          </a:prstGeom>
        </p:spPr>
        <p:txBody>
          <a:bodyPr wrap="none">
            <a:spAutoFit/>
          </a:bodyPr>
          <a:lstStyle/>
          <a:p>
            <a:r>
              <a:rPr lang="en-US" sz="2400" b="1" i="1" u="sng" dirty="0">
                <a:solidFill>
                  <a:srgbClr val="000000"/>
                </a:solidFill>
              </a:rPr>
              <a:t>Predominant </a:t>
            </a:r>
          </a:p>
          <a:p>
            <a:r>
              <a:rPr lang="en-US" sz="2400" b="1" i="1" u="sng" dirty="0">
                <a:solidFill>
                  <a:srgbClr val="000000"/>
                </a:solidFill>
              </a:rPr>
              <a:t>U. S. Worldview</a:t>
            </a:r>
          </a:p>
        </p:txBody>
      </p:sp>
    </p:spTree>
    <p:extLst>
      <p:ext uri="{BB962C8B-B14F-4D97-AF65-F5344CB8AC3E}">
        <p14:creationId xmlns:p14="http://schemas.microsoft.com/office/powerpoint/2010/main" val="133188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33896" y="467113"/>
            <a:ext cx="10276608" cy="990600"/>
          </a:xfrm>
        </p:spPr>
        <p:txBody>
          <a:bodyPr>
            <a:normAutofit fontScale="90000"/>
          </a:bodyPr>
          <a:lstStyle/>
          <a:p>
            <a:r>
              <a:rPr lang="en-US" sz="3600" b="0" dirty="0" smtClean="0">
                <a:solidFill>
                  <a:schemeClr val="tx2"/>
                </a:solidFill>
              </a:rPr>
              <a:t>Expand the Understanding About What Creates Health.</a:t>
            </a:r>
            <a:r>
              <a:rPr lang="en-US" sz="3600" dirty="0">
                <a:solidFill>
                  <a:schemeClr val="tx2"/>
                </a:solidFill>
              </a:rPr>
              <a:t/>
            </a:r>
            <a:br>
              <a:rPr lang="en-US" sz="3600" dirty="0">
                <a:solidFill>
                  <a:schemeClr val="tx2"/>
                </a:solidFill>
              </a:rPr>
            </a:br>
            <a:r>
              <a:rPr lang="en-US" sz="3600" dirty="0">
                <a:solidFill>
                  <a:schemeClr val="tx2"/>
                </a:solidFill>
              </a:rPr>
              <a:t>The Dominant Narrative is:</a:t>
            </a:r>
          </a:p>
        </p:txBody>
      </p:sp>
      <p:sp>
        <p:nvSpPr>
          <p:cNvPr id="5" name="Content Placeholder 3"/>
          <p:cNvSpPr>
            <a:spLocks noGrp="1"/>
          </p:cNvSpPr>
          <p:nvPr>
            <p:ph sz="half" idx="4294967295"/>
          </p:nvPr>
        </p:nvSpPr>
        <p:spPr>
          <a:xfrm>
            <a:off x="1033896" y="1732534"/>
            <a:ext cx="5044786" cy="4428779"/>
          </a:xfrm>
          <a:prstGeom prst="rect">
            <a:avLst/>
          </a:prstGeom>
        </p:spPr>
        <p:txBody>
          <a:bodyPr>
            <a:normAutofit lnSpcReduction="10000"/>
          </a:bodyPr>
          <a:lstStyle/>
          <a:p>
            <a:pPr>
              <a:lnSpc>
                <a:spcPct val="150000"/>
              </a:lnSpc>
            </a:pPr>
            <a:r>
              <a:rPr lang="en-US" sz="3200" dirty="0">
                <a:solidFill>
                  <a:srgbClr val="0070C0"/>
                </a:solidFill>
              </a:rPr>
              <a:t>People would be healthy if they worked hard; made good choices about diet, physical activity, and substance use; and had good medical care.</a:t>
            </a:r>
          </a:p>
          <a:p>
            <a:pPr>
              <a:lnSpc>
                <a:spcPct val="150000"/>
              </a:lnSpc>
            </a:pPr>
            <a:endParaRPr lang="en-US" sz="3200" dirty="0">
              <a:solidFill>
                <a:srgbClr val="0070C0"/>
              </a:solidFill>
            </a:endParaRPr>
          </a:p>
        </p:txBody>
      </p:sp>
      <p:sp>
        <p:nvSpPr>
          <p:cNvPr id="6" name="Content Placeholder 4"/>
          <p:cNvSpPr txBox="1">
            <a:spLocks/>
          </p:cNvSpPr>
          <p:nvPr/>
        </p:nvSpPr>
        <p:spPr>
          <a:xfrm>
            <a:off x="6586763" y="1732534"/>
            <a:ext cx="4723741" cy="3890194"/>
          </a:xfrm>
          <a:prstGeom prst="rect">
            <a:avLst/>
          </a:prstGeom>
        </p:spPr>
        <p:txBody>
          <a:bodyPr/>
          <a:lstStyle>
            <a:lvl1pPr marL="96441" indent="-96441" algn="l" defTabSz="385763" rtl="0" eaLnBrk="1" latinLnBrk="0" hangingPunct="1">
              <a:lnSpc>
                <a:spcPct val="90000"/>
              </a:lnSpc>
              <a:spcBef>
                <a:spcPts val="422"/>
              </a:spcBef>
              <a:buFont typeface="Arial" panose="020B0604020202020204" pitchFamily="34" charset="0"/>
              <a:buChar char="•"/>
              <a:defRPr sz="1181" kern="1200">
                <a:solidFill>
                  <a:schemeClr val="tx1"/>
                </a:solidFill>
                <a:latin typeface="+mn-lt"/>
                <a:ea typeface="+mn-ea"/>
                <a:cs typeface="+mn-cs"/>
              </a:defRPr>
            </a:lvl1pPr>
            <a:lvl2pPr marL="289322" indent="-96441" algn="l" defTabSz="385763" rtl="0" eaLnBrk="1" latinLnBrk="0" hangingPunct="1">
              <a:lnSpc>
                <a:spcPct val="90000"/>
              </a:lnSpc>
              <a:spcBef>
                <a:spcPts val="211"/>
              </a:spcBef>
              <a:buFont typeface="Arial" panose="020B0604020202020204" pitchFamily="34" charset="0"/>
              <a:buChar char="•"/>
              <a:defRPr sz="1013" kern="1200">
                <a:solidFill>
                  <a:schemeClr val="tx1"/>
                </a:solidFill>
                <a:latin typeface="+mn-lt"/>
                <a:ea typeface="+mn-ea"/>
                <a:cs typeface="+mn-cs"/>
              </a:defRPr>
            </a:lvl2pPr>
            <a:lvl3pPr marL="482204" indent="-96441" algn="l" defTabSz="385763" rtl="0" eaLnBrk="1" latinLnBrk="0" hangingPunct="1">
              <a:lnSpc>
                <a:spcPct val="90000"/>
              </a:lnSpc>
              <a:spcBef>
                <a:spcPts val="211"/>
              </a:spcBef>
              <a:buFont typeface="Arial" panose="020B0604020202020204" pitchFamily="34" charset="0"/>
              <a:buChar char="•"/>
              <a:defRPr sz="844" kern="1200">
                <a:solidFill>
                  <a:schemeClr val="tx1"/>
                </a:solidFill>
                <a:latin typeface="+mn-lt"/>
                <a:ea typeface="+mn-ea"/>
                <a:cs typeface="+mn-cs"/>
              </a:defRPr>
            </a:lvl3pPr>
            <a:lvl4pPr marL="675085"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4pPr>
            <a:lvl5pPr marL="867966"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a:lstStyle>
          <a:p>
            <a:pPr>
              <a:lnSpc>
                <a:spcPct val="150000"/>
              </a:lnSpc>
            </a:pPr>
            <a:r>
              <a:rPr lang="en-US" sz="3200" dirty="0">
                <a:solidFill>
                  <a:srgbClr val="0070C0"/>
                </a:solidFill>
              </a:rPr>
              <a:t>Health is the responsibility of individuals until they get sick, then it becomes the responsibility of the healthcare system.</a:t>
            </a:r>
          </a:p>
        </p:txBody>
      </p:sp>
    </p:spTree>
    <p:extLst>
      <p:ext uri="{BB962C8B-B14F-4D97-AF65-F5344CB8AC3E}">
        <p14:creationId xmlns:p14="http://schemas.microsoft.com/office/powerpoint/2010/main" val="417419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2824"/>
          <a:stretch/>
        </p:blipFill>
        <p:spPr>
          <a:xfrm>
            <a:off x="1752600" y="1619250"/>
            <a:ext cx="8675914" cy="4933950"/>
          </a:xfrm>
          <a:prstGeom prst="rect">
            <a:avLst/>
          </a:prstGeom>
        </p:spPr>
      </p:pic>
      <p:sp>
        <p:nvSpPr>
          <p:cNvPr id="8" name="Down Arrow 7"/>
          <p:cNvSpPr/>
          <p:nvPr/>
        </p:nvSpPr>
        <p:spPr>
          <a:xfrm flipH="1" flipV="1">
            <a:off x="3307204" y="4876799"/>
            <a:ext cx="306852" cy="9035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3"/>
          <p:cNvSpPr txBox="1">
            <a:spLocks/>
          </p:cNvSpPr>
          <p:nvPr/>
        </p:nvSpPr>
        <p:spPr>
          <a:xfrm>
            <a:off x="451412" y="250166"/>
            <a:ext cx="11539959" cy="810505"/>
          </a:xfrm>
          <a:prstGeom prst="rect">
            <a:avLst/>
          </a:prstGeom>
        </p:spPr>
        <p:txBody>
          <a:bodyPr/>
          <a:lstStyle>
            <a:lvl1pPr algn="ctr" defTabSz="514350" rtl="0" eaLnBrk="1" latinLnBrk="0" hangingPunct="1">
              <a:lnSpc>
                <a:spcPts val="4500"/>
              </a:lnSpc>
              <a:spcBef>
                <a:spcPct val="0"/>
              </a:spcBef>
              <a:buNone/>
              <a:defRPr sz="5400" kern="1200">
                <a:solidFill>
                  <a:schemeClr val="tx2"/>
                </a:solidFill>
                <a:latin typeface="+mj-lt"/>
                <a:ea typeface="+mj-ea"/>
                <a:cs typeface="+mj-cs"/>
              </a:defRPr>
            </a:lvl1pPr>
          </a:lstStyle>
          <a:p>
            <a:pPr>
              <a:lnSpc>
                <a:spcPct val="100000"/>
              </a:lnSpc>
            </a:pPr>
            <a:r>
              <a:rPr lang="en-US" sz="2800" dirty="0" smtClean="0"/>
              <a:t>Life expectancy vs health expenditures - U.S. and OECD Countries 1970 - 2014 </a:t>
            </a:r>
            <a:endParaRPr lang="en-US" sz="2800" dirty="0"/>
          </a:p>
        </p:txBody>
      </p:sp>
      <p:sp>
        <p:nvSpPr>
          <p:cNvPr id="2" name="TextBox 1"/>
          <p:cNvSpPr txBox="1"/>
          <p:nvPr/>
        </p:nvSpPr>
        <p:spPr>
          <a:xfrm>
            <a:off x="4148284" y="5066945"/>
            <a:ext cx="6458306" cy="523220"/>
          </a:xfrm>
          <a:prstGeom prst="rect">
            <a:avLst/>
          </a:prstGeom>
          <a:noFill/>
        </p:spPr>
        <p:txBody>
          <a:bodyPr wrap="none" rtlCol="0">
            <a:spAutoFit/>
          </a:bodyPr>
          <a:lstStyle/>
          <a:p>
            <a:r>
              <a:rPr lang="en-US" sz="2800" dirty="0" smtClean="0"/>
              <a:t>Health is not about healthcare investments</a:t>
            </a:r>
            <a:endParaRPr lang="en-US" sz="2800" dirty="0"/>
          </a:p>
        </p:txBody>
      </p:sp>
    </p:spTree>
    <p:extLst>
      <p:ext uri="{BB962C8B-B14F-4D97-AF65-F5344CB8AC3E}">
        <p14:creationId xmlns:p14="http://schemas.microsoft.com/office/powerpoint/2010/main" val="127725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115" y="156054"/>
            <a:ext cx="9307950" cy="981176"/>
          </a:xfrm>
        </p:spPr>
        <p:txBody>
          <a:bodyPr>
            <a:noAutofit/>
          </a:bodyPr>
          <a:lstStyle/>
          <a:p>
            <a:pPr>
              <a:lnSpc>
                <a:spcPct val="100000"/>
              </a:lnSpc>
            </a:pPr>
            <a:r>
              <a:rPr lang="en-US" sz="3600" b="1" dirty="0" smtClean="0">
                <a:latin typeface="+mn-lt"/>
              </a:rPr>
              <a:t>Total </a:t>
            </a:r>
            <a:r>
              <a:rPr lang="en-US" sz="3600" b="1" dirty="0">
                <a:latin typeface="+mn-lt"/>
              </a:rPr>
              <a:t>Investment in Health and Human Services</a:t>
            </a:r>
          </a:p>
        </p:txBody>
      </p:sp>
      <p:sp>
        <p:nvSpPr>
          <p:cNvPr id="5" name="Title 1"/>
          <p:cNvSpPr txBox="1">
            <a:spLocks/>
          </p:cNvSpPr>
          <p:nvPr/>
        </p:nvSpPr>
        <p:spPr>
          <a:xfrm>
            <a:off x="1797269" y="500541"/>
            <a:ext cx="8229600" cy="927509"/>
          </a:xfrm>
          <a:prstGeom prst="rect">
            <a:avLst/>
          </a:prstGeom>
        </p:spPr>
        <p:txBody>
          <a:bodyPr/>
          <a:lstStyle>
            <a:lvl1pPr algn="l" defTabSz="385763" rtl="0" eaLnBrk="1" latinLnBrk="0" hangingPunct="1">
              <a:lnSpc>
                <a:spcPct val="90000"/>
              </a:lnSpc>
              <a:spcBef>
                <a:spcPct val="0"/>
              </a:spcBef>
              <a:buNone/>
              <a:defRPr sz="1856" kern="1200">
                <a:solidFill>
                  <a:schemeClr val="tx1"/>
                </a:solidFill>
                <a:latin typeface="+mj-lt"/>
                <a:ea typeface="+mj-ea"/>
                <a:cs typeface="+mj-cs"/>
              </a:defRPr>
            </a:lvl1pPr>
          </a:lstStyle>
          <a:p>
            <a:pPr algn="ct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463" y="1145473"/>
            <a:ext cx="8114371" cy="4054652"/>
          </a:xfrm>
          <a:prstGeom prst="rect">
            <a:avLst/>
          </a:prstGeom>
        </p:spPr>
      </p:pic>
      <p:sp>
        <p:nvSpPr>
          <p:cNvPr id="6" name="TextBox 5"/>
          <p:cNvSpPr txBox="1"/>
          <p:nvPr/>
        </p:nvSpPr>
        <p:spPr>
          <a:xfrm>
            <a:off x="8586952" y="1701275"/>
            <a:ext cx="3174124" cy="3200876"/>
          </a:xfrm>
          <a:prstGeom prst="rect">
            <a:avLst/>
          </a:prstGeom>
          <a:noFill/>
        </p:spPr>
        <p:txBody>
          <a:bodyPr wrap="square" rtlCol="0">
            <a:spAutoFit/>
          </a:bodyPr>
          <a:lstStyle/>
          <a:p>
            <a:pPr>
              <a:spcBef>
                <a:spcPts val="1200"/>
              </a:spcBef>
            </a:pPr>
            <a:r>
              <a:rPr lang="en-US" sz="2400" dirty="0">
                <a:solidFill>
                  <a:schemeClr val="tx2"/>
                </a:solidFill>
              </a:rPr>
              <a:t>In OECD, for every $1 spent on health care, about $2 is spent on social services.</a:t>
            </a:r>
          </a:p>
          <a:p>
            <a:pPr>
              <a:spcBef>
                <a:spcPts val="1200"/>
              </a:spcBef>
            </a:pPr>
            <a:r>
              <a:rPr lang="en-US" sz="2400" dirty="0">
                <a:solidFill>
                  <a:schemeClr val="tx2"/>
                </a:solidFill>
              </a:rPr>
              <a:t>In the U.S., for every $1 spent on health care, </a:t>
            </a:r>
            <a:r>
              <a:rPr lang="en-US" sz="2400" dirty="0" smtClean="0">
                <a:solidFill>
                  <a:schemeClr val="tx2"/>
                </a:solidFill>
              </a:rPr>
              <a:t>about </a:t>
            </a:r>
            <a:r>
              <a:rPr lang="en-US" sz="2400" dirty="0">
                <a:solidFill>
                  <a:schemeClr val="tx2"/>
                </a:solidFill>
              </a:rPr>
              <a:t>55 cents is spent on social services.</a:t>
            </a:r>
          </a:p>
        </p:txBody>
      </p:sp>
      <p:graphicFrame>
        <p:nvGraphicFramePr>
          <p:cNvPr id="8" name="Content Placeholder 4"/>
          <p:cNvGraphicFramePr>
            <a:graphicFrameLocks/>
          </p:cNvGraphicFramePr>
          <p:nvPr>
            <p:extLst/>
          </p:nvPr>
        </p:nvGraphicFramePr>
        <p:xfrm>
          <a:off x="985175" y="5200125"/>
          <a:ext cx="8686800" cy="15162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5991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085" y="802047"/>
            <a:ext cx="7406640" cy="792892"/>
          </a:xfrm>
        </p:spPr>
        <p:txBody>
          <a:bodyPr>
            <a:normAutofit/>
          </a:bodyPr>
          <a:lstStyle/>
          <a:p>
            <a:r>
              <a:rPr lang="en-US" sz="5400" dirty="0"/>
              <a:t>Triple Aim of Healthcare</a:t>
            </a:r>
          </a:p>
        </p:txBody>
      </p:sp>
      <p:sp>
        <p:nvSpPr>
          <p:cNvPr id="3" name="Content Placeholder 2"/>
          <p:cNvSpPr>
            <a:spLocks noGrp="1"/>
          </p:cNvSpPr>
          <p:nvPr>
            <p:ph idx="4294967295"/>
          </p:nvPr>
        </p:nvSpPr>
        <p:spPr>
          <a:xfrm>
            <a:off x="2089905" y="3860696"/>
            <a:ext cx="4573643" cy="1547253"/>
          </a:xfrm>
          <a:prstGeom prst="rect">
            <a:avLst/>
          </a:prstGeom>
        </p:spPr>
        <p:txBody>
          <a:bodyPr>
            <a:normAutofit fontScale="92500" lnSpcReduction="10000"/>
          </a:bodyPr>
          <a:lstStyle/>
          <a:p>
            <a:pPr marL="0" indent="0">
              <a:lnSpc>
                <a:spcPct val="100000"/>
              </a:lnSpc>
            </a:pPr>
            <a:r>
              <a:rPr lang="en-US" sz="2800" dirty="0">
                <a:solidFill>
                  <a:srgbClr val="0070C0"/>
                </a:solidFill>
                <a:latin typeface="+mj-lt"/>
              </a:rPr>
              <a:t>Better care for individuals</a:t>
            </a:r>
          </a:p>
          <a:p>
            <a:pPr marL="0" indent="0">
              <a:lnSpc>
                <a:spcPct val="100000"/>
              </a:lnSpc>
            </a:pPr>
            <a:r>
              <a:rPr lang="en-US" sz="2800" dirty="0">
                <a:solidFill>
                  <a:srgbClr val="0070C0"/>
                </a:solidFill>
                <a:latin typeface="+mj-lt"/>
              </a:rPr>
              <a:t>Lower per capita costs</a:t>
            </a:r>
          </a:p>
          <a:p>
            <a:pPr marL="0" indent="0">
              <a:lnSpc>
                <a:spcPct val="100000"/>
              </a:lnSpc>
            </a:pPr>
            <a:r>
              <a:rPr lang="en-US" sz="2800" dirty="0">
                <a:solidFill>
                  <a:srgbClr val="0070C0"/>
                </a:solidFill>
                <a:latin typeface="+mj-lt"/>
              </a:rPr>
              <a:t>Better health for populations</a:t>
            </a:r>
          </a:p>
        </p:txBody>
      </p:sp>
      <p:pic>
        <p:nvPicPr>
          <p:cNvPr id="1030" name="Picture 6" descr="Institute for Healthcare Improvement">
            <a:hlinkClick r:id="rId2"/>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671" y="2043706"/>
            <a:ext cx="2541294" cy="10429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referRelativeResize="0">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663547" y="2266148"/>
            <a:ext cx="3331791" cy="2351801"/>
          </a:xfrm>
          <a:prstGeom prst="rect">
            <a:avLst/>
          </a:prstGeom>
        </p:spPr>
      </p:pic>
    </p:spTree>
    <p:extLst>
      <p:ext uri="{BB962C8B-B14F-4D97-AF65-F5344CB8AC3E}">
        <p14:creationId xmlns:p14="http://schemas.microsoft.com/office/powerpoint/2010/main" val="287008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223"/>
            <a:ext cx="10515600" cy="1092739"/>
          </a:xfrm>
        </p:spPr>
        <p:txBody>
          <a:bodyPr>
            <a:noAutofit/>
          </a:bodyPr>
          <a:lstStyle/>
          <a:p>
            <a:r>
              <a:rPr lang="en-US" sz="3600" dirty="0" err="1" smtClean="0"/>
              <a:t>Gian</a:t>
            </a:r>
            <a:r>
              <a:rPr lang="en-US" sz="3600" dirty="0" smtClean="0"/>
              <a:t>-Carlo Rota</a:t>
            </a:r>
            <a:br>
              <a:rPr lang="en-US" sz="3600" dirty="0" smtClean="0"/>
            </a:br>
            <a:r>
              <a:rPr lang="en-US" sz="2800" dirty="0" smtClean="0"/>
              <a:t>born on April 27, 1932</a:t>
            </a:r>
            <a:endParaRPr lang="en-US" sz="2800" dirty="0"/>
          </a:p>
        </p:txBody>
      </p:sp>
      <p:sp>
        <p:nvSpPr>
          <p:cNvPr id="3" name="Content Placeholder 2"/>
          <p:cNvSpPr>
            <a:spLocks noGrp="1"/>
          </p:cNvSpPr>
          <p:nvPr>
            <p:ph idx="1"/>
          </p:nvPr>
        </p:nvSpPr>
        <p:spPr>
          <a:xfrm>
            <a:off x="838200" y="1293962"/>
            <a:ext cx="8012502" cy="5486400"/>
          </a:xfrm>
        </p:spPr>
        <p:txBody>
          <a:bodyPr>
            <a:normAutofit/>
          </a:bodyPr>
          <a:lstStyle/>
          <a:p>
            <a:pPr>
              <a:lnSpc>
                <a:spcPct val="100000"/>
              </a:lnSpc>
            </a:pPr>
            <a:r>
              <a:rPr lang="en-US" sz="2600" dirty="0" smtClean="0"/>
              <a:t>Mathematician</a:t>
            </a:r>
            <a:r>
              <a:rPr lang="en-US" sz="2600" dirty="0"/>
              <a:t>, philosopher and author </a:t>
            </a:r>
            <a:r>
              <a:rPr lang="en-US" sz="2600" dirty="0" smtClean="0"/>
              <a:t>credited </a:t>
            </a:r>
            <a:r>
              <a:rPr lang="en-US" sz="2600" dirty="0"/>
              <a:t>with bringing </a:t>
            </a:r>
            <a:r>
              <a:rPr lang="en-US" sz="2600" dirty="0" smtClean="0"/>
              <a:t>combinatorics </a:t>
            </a:r>
            <a:r>
              <a:rPr lang="en-US" sz="2600" dirty="0"/>
              <a:t>from obscurity to </a:t>
            </a:r>
            <a:r>
              <a:rPr lang="en-US" sz="2600" dirty="0" smtClean="0"/>
              <a:t>prominence</a:t>
            </a:r>
            <a:r>
              <a:rPr lang="en-US" sz="2600" dirty="0"/>
              <a:t>.</a:t>
            </a:r>
          </a:p>
          <a:p>
            <a:pPr>
              <a:lnSpc>
                <a:spcPct val="100000"/>
              </a:lnSpc>
            </a:pPr>
            <a:r>
              <a:rPr lang="en-US" i="1" dirty="0" smtClean="0"/>
              <a:t>“Every lecture should state one main point and repeat it over and over, like a theme with variations. An audience is like a herd of cows, moving slowly in the direction they are being driven towards. If we make one point, we have a good chance that the audience will take the right direction; if we make several points, then the cows will scatter all over the field. The audience will lose interest and everyone will go back to the thoughts they interrupted in order to come to our lecture.” </a:t>
            </a:r>
            <a:endParaRPr lang="en-US"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5540" y="2379298"/>
            <a:ext cx="2250136" cy="2736165"/>
          </a:xfrm>
          <a:prstGeom prst="rect">
            <a:avLst/>
          </a:prstGeom>
        </p:spPr>
      </p:pic>
    </p:spTree>
    <p:extLst>
      <p:ext uri="{BB962C8B-B14F-4D97-AF65-F5344CB8AC3E}">
        <p14:creationId xmlns:p14="http://schemas.microsoft.com/office/powerpoint/2010/main" val="216475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993" y="284226"/>
            <a:ext cx="8715632" cy="1233937"/>
          </a:xfrm>
        </p:spPr>
        <p:txBody>
          <a:bodyPr>
            <a:noAutofit/>
          </a:bodyPr>
          <a:lstStyle/>
          <a:p>
            <a:pPr>
              <a:lnSpc>
                <a:spcPct val="100000"/>
              </a:lnSpc>
            </a:pPr>
            <a:r>
              <a:rPr lang="en-US" sz="3600" dirty="0"/>
              <a:t>The Triple Aim of Healthcare has not moved us to better health or health equity </a:t>
            </a:r>
          </a:p>
        </p:txBody>
      </p:sp>
      <p:sp>
        <p:nvSpPr>
          <p:cNvPr id="3" name="Content Placeholder 2"/>
          <p:cNvSpPr>
            <a:spLocks noGrp="1"/>
          </p:cNvSpPr>
          <p:nvPr>
            <p:ph idx="4294967295"/>
          </p:nvPr>
        </p:nvSpPr>
        <p:spPr>
          <a:xfrm>
            <a:off x="966354" y="1998617"/>
            <a:ext cx="10390909" cy="4196776"/>
          </a:xfrm>
          <a:prstGeom prst="rect">
            <a:avLst/>
          </a:prstGeom>
        </p:spPr>
        <p:txBody>
          <a:bodyPr>
            <a:noAutofit/>
          </a:bodyPr>
          <a:lstStyle/>
          <a:p>
            <a:pPr>
              <a:lnSpc>
                <a:spcPct val="100000"/>
              </a:lnSpc>
              <a:spcBef>
                <a:spcPts val="1200"/>
              </a:spcBef>
            </a:pPr>
            <a:r>
              <a:rPr lang="en-US" sz="3200" dirty="0">
                <a:solidFill>
                  <a:srgbClr val="0070C0"/>
                </a:solidFill>
              </a:rPr>
              <a:t>Individual health model – not a community health model</a:t>
            </a:r>
          </a:p>
          <a:p>
            <a:pPr>
              <a:lnSpc>
                <a:spcPct val="100000"/>
              </a:lnSpc>
              <a:spcBef>
                <a:spcPts val="1200"/>
              </a:spcBef>
            </a:pPr>
            <a:r>
              <a:rPr lang="en-US" sz="3200" dirty="0">
                <a:solidFill>
                  <a:srgbClr val="0070C0"/>
                </a:solidFill>
              </a:rPr>
              <a:t>What’s good for healthcare may not be what’s best for communities or advancing health equity</a:t>
            </a:r>
          </a:p>
          <a:p>
            <a:pPr>
              <a:lnSpc>
                <a:spcPct val="100000"/>
              </a:lnSpc>
              <a:spcBef>
                <a:spcPts val="1200"/>
              </a:spcBef>
            </a:pPr>
            <a:r>
              <a:rPr lang="en-US" sz="3200" dirty="0">
                <a:solidFill>
                  <a:srgbClr val="0070C0"/>
                </a:solidFill>
              </a:rPr>
              <a:t>Reinforces the narrative about what creates health</a:t>
            </a:r>
          </a:p>
          <a:p>
            <a:pPr>
              <a:lnSpc>
                <a:spcPct val="100000"/>
              </a:lnSpc>
              <a:spcBef>
                <a:spcPts val="1200"/>
              </a:spcBef>
            </a:pPr>
            <a:r>
              <a:rPr lang="en-US" sz="3200" dirty="0" smtClean="0">
                <a:solidFill>
                  <a:srgbClr val="0070C0"/>
                </a:solidFill>
              </a:rPr>
              <a:t>Makes </a:t>
            </a:r>
            <a:r>
              <a:rPr lang="en-US" sz="3200" dirty="0">
                <a:solidFill>
                  <a:srgbClr val="0070C0"/>
                </a:solidFill>
              </a:rPr>
              <a:t>healthcare the benevolent dictator of </a:t>
            </a:r>
            <a:r>
              <a:rPr lang="en-US" sz="3200" dirty="0" smtClean="0">
                <a:solidFill>
                  <a:srgbClr val="0070C0"/>
                </a:solidFill>
              </a:rPr>
              <a:t>health</a:t>
            </a:r>
            <a:endParaRPr lang="en-US" sz="3200" dirty="0">
              <a:solidFill>
                <a:srgbClr val="0070C0"/>
              </a:solidFill>
            </a:endParaRPr>
          </a:p>
        </p:txBody>
      </p:sp>
    </p:spTree>
    <p:extLst>
      <p:ext uri="{BB962C8B-B14F-4D97-AF65-F5344CB8AC3E}">
        <p14:creationId xmlns:p14="http://schemas.microsoft.com/office/powerpoint/2010/main" val="1410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64224" y="1976385"/>
            <a:ext cx="5936717" cy="3960428"/>
          </a:xfrm>
          <a:prstGeom prst="rect">
            <a:avLst/>
          </a:prstGeom>
          <a:solidFill>
            <a:schemeClr val="bg1"/>
          </a:solidFill>
          <a:ln w="88900" cap="sq">
            <a:noFill/>
            <a:miter lim="800000"/>
          </a:ln>
          <a:effectLst/>
          <a:scene3d>
            <a:camera prst="orthographicFront">
              <a:rot lat="0" lon="0" rev="0"/>
            </a:camera>
            <a:lightRig rig="contrasting" dir="t">
              <a:rot lat="0" lon="0" rev="7800000"/>
            </a:lightRig>
          </a:scene3d>
          <a:sp3d>
            <a:bevelT w="139700" h="139700"/>
          </a:sp3d>
        </p:spPr>
      </p:pic>
      <p:pic>
        <p:nvPicPr>
          <p:cNvPr id="5" name="Picture 4"/>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738588" y="1930400"/>
            <a:ext cx="5960805" cy="3872974"/>
          </a:xfrm>
          <a:prstGeom prst="rect">
            <a:avLst/>
          </a:prstGeom>
          <a:solidFill>
            <a:schemeClr val="bg1"/>
          </a:solidFill>
          <a:ln w="88900" cap="sq">
            <a:noFill/>
            <a:miter lim="800000"/>
          </a:ln>
          <a:effectLst/>
          <a:scene3d>
            <a:camera prst="orthographicFront">
              <a:rot lat="0" lon="0" rev="0"/>
            </a:camera>
            <a:lightRig rig="contrasting" dir="t">
              <a:rot lat="0" lon="0" rev="7800000"/>
            </a:lightRig>
          </a:scene3d>
          <a:sp3d>
            <a:bevelT w="139700" h="139700"/>
          </a:sp3d>
        </p:spPr>
      </p:pic>
      <p:sp>
        <p:nvSpPr>
          <p:cNvPr id="6" name="TextBox 5"/>
          <p:cNvSpPr txBox="1"/>
          <p:nvPr/>
        </p:nvSpPr>
        <p:spPr>
          <a:xfrm>
            <a:off x="2280704" y="1971285"/>
            <a:ext cx="1703755" cy="738664"/>
          </a:xfrm>
          <a:prstGeom prst="rect">
            <a:avLst/>
          </a:prstGeom>
          <a:noFill/>
        </p:spPr>
        <p:txBody>
          <a:bodyPr wrap="square" rtlCol="0">
            <a:spAutoFit/>
          </a:bodyPr>
          <a:lstStyle/>
          <a:p>
            <a:pPr algn="ctr"/>
            <a:r>
              <a:rPr lang="en-US" sz="1400" b="1" dirty="0">
                <a:solidFill>
                  <a:srgbClr val="000000"/>
                </a:solidFill>
              </a:rPr>
              <a:t>Boot Straps Individualism</a:t>
            </a:r>
          </a:p>
          <a:p>
            <a:pPr algn="ctr"/>
            <a:r>
              <a:rPr lang="en-US" sz="1400" b="1" dirty="0">
                <a:solidFill>
                  <a:srgbClr val="000000"/>
                </a:solidFill>
              </a:rPr>
              <a:t>Virtue of Work</a:t>
            </a:r>
          </a:p>
        </p:txBody>
      </p:sp>
      <p:sp>
        <p:nvSpPr>
          <p:cNvPr id="7" name="TextBox 6"/>
          <p:cNvSpPr txBox="1"/>
          <p:nvPr/>
        </p:nvSpPr>
        <p:spPr>
          <a:xfrm>
            <a:off x="4306441" y="2948128"/>
            <a:ext cx="1174544" cy="523220"/>
          </a:xfrm>
          <a:prstGeom prst="rect">
            <a:avLst/>
          </a:prstGeom>
          <a:noFill/>
        </p:spPr>
        <p:txBody>
          <a:bodyPr wrap="square" rtlCol="0">
            <a:spAutoFit/>
          </a:bodyPr>
          <a:lstStyle/>
          <a:p>
            <a:pPr algn="ctr"/>
            <a:r>
              <a:rPr lang="en-US" sz="1400" b="1" dirty="0">
                <a:solidFill>
                  <a:srgbClr val="000000"/>
                </a:solidFill>
              </a:rPr>
              <a:t>Free Market</a:t>
            </a:r>
            <a:br>
              <a:rPr lang="en-US" sz="1400" b="1" dirty="0">
                <a:solidFill>
                  <a:srgbClr val="000000"/>
                </a:solidFill>
              </a:rPr>
            </a:br>
            <a:r>
              <a:rPr lang="en-US" sz="1400" b="1" dirty="0">
                <a:solidFill>
                  <a:srgbClr val="000000"/>
                </a:solidFill>
              </a:rPr>
              <a:t>Solutions</a:t>
            </a:r>
          </a:p>
        </p:txBody>
      </p:sp>
      <p:sp>
        <p:nvSpPr>
          <p:cNvPr id="8" name="TextBox 7"/>
          <p:cNvSpPr txBox="1"/>
          <p:nvPr/>
        </p:nvSpPr>
        <p:spPr>
          <a:xfrm>
            <a:off x="4259697" y="4149636"/>
            <a:ext cx="1482937" cy="523220"/>
          </a:xfrm>
          <a:prstGeom prst="rect">
            <a:avLst/>
          </a:prstGeom>
          <a:noFill/>
        </p:spPr>
        <p:txBody>
          <a:bodyPr wrap="square" rtlCol="0">
            <a:spAutoFit/>
          </a:bodyPr>
          <a:lstStyle/>
          <a:p>
            <a:pPr algn="ctr"/>
            <a:r>
              <a:rPr lang="en-US" sz="1400" b="1" dirty="0">
                <a:solidFill>
                  <a:srgbClr val="000000"/>
                </a:solidFill>
              </a:rPr>
              <a:t>Education is for</a:t>
            </a:r>
            <a:br>
              <a:rPr lang="en-US" sz="1400" b="1" dirty="0">
                <a:solidFill>
                  <a:srgbClr val="000000"/>
                </a:solidFill>
              </a:rPr>
            </a:br>
            <a:r>
              <a:rPr lang="en-US" sz="1400" b="1" dirty="0">
                <a:solidFill>
                  <a:srgbClr val="000000"/>
                </a:solidFill>
              </a:rPr>
              <a:t>job training</a:t>
            </a:r>
          </a:p>
        </p:txBody>
      </p:sp>
      <p:sp>
        <p:nvSpPr>
          <p:cNvPr id="9" name="TextBox 8"/>
          <p:cNvSpPr txBox="1"/>
          <p:nvPr/>
        </p:nvSpPr>
        <p:spPr>
          <a:xfrm>
            <a:off x="3173314" y="5413593"/>
            <a:ext cx="2977567" cy="523220"/>
          </a:xfrm>
          <a:prstGeom prst="rect">
            <a:avLst/>
          </a:prstGeom>
          <a:noFill/>
        </p:spPr>
        <p:txBody>
          <a:bodyPr wrap="square" rtlCol="0">
            <a:spAutoFit/>
          </a:bodyPr>
          <a:lstStyle/>
          <a:p>
            <a:pPr algn="ctr"/>
            <a:r>
              <a:rPr lang="en-US" sz="1400" b="1" dirty="0">
                <a:solidFill>
                  <a:srgbClr val="000000"/>
                </a:solidFill>
              </a:rPr>
              <a:t>Structural discrimination</a:t>
            </a:r>
          </a:p>
          <a:p>
            <a:pPr algn="ctr"/>
            <a:r>
              <a:rPr lang="en-US" sz="1400" b="1" dirty="0">
                <a:solidFill>
                  <a:srgbClr val="000000"/>
                </a:solidFill>
              </a:rPr>
              <a:t> is a thing of the past</a:t>
            </a:r>
          </a:p>
        </p:txBody>
      </p:sp>
      <p:sp>
        <p:nvSpPr>
          <p:cNvPr id="10" name="TextBox 9"/>
          <p:cNvSpPr txBox="1"/>
          <p:nvPr/>
        </p:nvSpPr>
        <p:spPr>
          <a:xfrm>
            <a:off x="858887" y="4232502"/>
            <a:ext cx="1077544" cy="523220"/>
          </a:xfrm>
          <a:prstGeom prst="rect">
            <a:avLst/>
          </a:prstGeom>
          <a:noFill/>
        </p:spPr>
        <p:txBody>
          <a:bodyPr wrap="square" rtlCol="0">
            <a:spAutoFit/>
          </a:bodyPr>
          <a:lstStyle/>
          <a:p>
            <a:pPr algn="ctr"/>
            <a:r>
              <a:rPr lang="en-US" sz="1400" b="1" dirty="0">
                <a:solidFill>
                  <a:prstClr val="black"/>
                </a:solidFill>
              </a:rPr>
              <a:t>Mistrust of</a:t>
            </a:r>
          </a:p>
          <a:p>
            <a:pPr algn="ctr"/>
            <a:r>
              <a:rPr lang="en-US" sz="1400" b="1" dirty="0">
                <a:solidFill>
                  <a:prstClr val="black"/>
                </a:solidFill>
              </a:rPr>
              <a:t>science </a:t>
            </a:r>
          </a:p>
        </p:txBody>
      </p:sp>
      <p:sp>
        <p:nvSpPr>
          <p:cNvPr id="11" name="TextBox 10"/>
          <p:cNvSpPr txBox="1"/>
          <p:nvPr/>
        </p:nvSpPr>
        <p:spPr>
          <a:xfrm>
            <a:off x="924584" y="2942765"/>
            <a:ext cx="1205531" cy="523220"/>
          </a:xfrm>
          <a:prstGeom prst="rect">
            <a:avLst/>
          </a:prstGeom>
          <a:noFill/>
        </p:spPr>
        <p:txBody>
          <a:bodyPr wrap="square" rtlCol="0">
            <a:spAutoFit/>
          </a:bodyPr>
          <a:lstStyle/>
          <a:p>
            <a:pPr algn="ctr"/>
            <a:r>
              <a:rPr lang="en-US" sz="1400" b="1" dirty="0">
                <a:solidFill>
                  <a:srgbClr val="000000"/>
                </a:solidFill>
              </a:rPr>
              <a:t>Small</a:t>
            </a:r>
            <a:br>
              <a:rPr lang="en-US" sz="1400" b="1" dirty="0">
                <a:solidFill>
                  <a:srgbClr val="000000"/>
                </a:solidFill>
              </a:rPr>
            </a:br>
            <a:r>
              <a:rPr lang="en-US" sz="1400" b="1" dirty="0">
                <a:solidFill>
                  <a:srgbClr val="000000"/>
                </a:solidFill>
              </a:rPr>
              <a:t>Government</a:t>
            </a:r>
          </a:p>
        </p:txBody>
      </p:sp>
      <p:sp>
        <p:nvSpPr>
          <p:cNvPr id="12" name="Rectangle 11"/>
          <p:cNvSpPr/>
          <p:nvPr/>
        </p:nvSpPr>
        <p:spPr>
          <a:xfrm>
            <a:off x="22512" y="5459578"/>
            <a:ext cx="3009673" cy="523220"/>
          </a:xfrm>
          <a:prstGeom prst="rect">
            <a:avLst/>
          </a:prstGeom>
        </p:spPr>
        <p:txBody>
          <a:bodyPr wrap="square">
            <a:spAutoFit/>
          </a:bodyPr>
          <a:lstStyle/>
          <a:p>
            <a:pPr algn="ctr"/>
            <a:r>
              <a:rPr lang="en-US" sz="1400" b="1" dirty="0">
                <a:solidFill>
                  <a:prstClr val="black"/>
                </a:solidFill>
              </a:rPr>
              <a:t>Reliance on</a:t>
            </a:r>
            <a:br>
              <a:rPr lang="en-US" sz="1400" b="1" dirty="0">
                <a:solidFill>
                  <a:prstClr val="black"/>
                </a:solidFill>
              </a:rPr>
            </a:br>
            <a:r>
              <a:rPr lang="en-US" sz="1400" b="1" dirty="0">
                <a:solidFill>
                  <a:prstClr val="black"/>
                </a:solidFill>
              </a:rPr>
              <a:t>technology/specialization</a:t>
            </a:r>
          </a:p>
        </p:txBody>
      </p:sp>
      <p:sp>
        <p:nvSpPr>
          <p:cNvPr id="21" name="TextBox 20"/>
          <p:cNvSpPr txBox="1"/>
          <p:nvPr/>
        </p:nvSpPr>
        <p:spPr>
          <a:xfrm>
            <a:off x="7983281" y="1810273"/>
            <a:ext cx="1471417" cy="738664"/>
          </a:xfrm>
          <a:prstGeom prst="rect">
            <a:avLst/>
          </a:prstGeom>
          <a:noFill/>
        </p:spPr>
        <p:txBody>
          <a:bodyPr wrap="square" rtlCol="0">
            <a:spAutoFit/>
          </a:bodyPr>
          <a:lstStyle/>
          <a:p>
            <a:pPr algn="ctr"/>
            <a:r>
              <a:rPr lang="en-US" sz="1400" b="1" dirty="0">
                <a:solidFill>
                  <a:srgbClr val="000000"/>
                </a:solidFill>
              </a:rPr>
              <a:t>Interdependence</a:t>
            </a:r>
          </a:p>
          <a:p>
            <a:pPr algn="ctr"/>
            <a:r>
              <a:rPr lang="en-US" sz="1400" b="1" dirty="0">
                <a:solidFill>
                  <a:srgbClr val="000000"/>
                </a:solidFill>
              </a:rPr>
              <a:t>Social Cohesion</a:t>
            </a:r>
          </a:p>
          <a:p>
            <a:pPr algn="ctr"/>
            <a:r>
              <a:rPr lang="en-US" sz="1400" b="1" dirty="0">
                <a:solidFill>
                  <a:srgbClr val="000000"/>
                </a:solidFill>
              </a:rPr>
              <a:t>Virtue of Work</a:t>
            </a:r>
          </a:p>
        </p:txBody>
      </p:sp>
      <p:sp>
        <p:nvSpPr>
          <p:cNvPr id="22" name="TextBox 21"/>
          <p:cNvSpPr txBox="1"/>
          <p:nvPr/>
        </p:nvSpPr>
        <p:spPr>
          <a:xfrm>
            <a:off x="9623202" y="2841398"/>
            <a:ext cx="1731396" cy="523220"/>
          </a:xfrm>
          <a:prstGeom prst="rect">
            <a:avLst/>
          </a:prstGeom>
          <a:noFill/>
        </p:spPr>
        <p:txBody>
          <a:bodyPr wrap="square" rtlCol="0">
            <a:spAutoFit/>
          </a:bodyPr>
          <a:lstStyle/>
          <a:p>
            <a:pPr algn="ctr"/>
            <a:r>
              <a:rPr lang="en-US" sz="1400" b="1" dirty="0">
                <a:solidFill>
                  <a:srgbClr val="000000"/>
                </a:solidFill>
              </a:rPr>
              <a:t>Social responsibility</a:t>
            </a:r>
          </a:p>
          <a:p>
            <a:pPr algn="ctr"/>
            <a:r>
              <a:rPr lang="en-US" sz="1400" b="1" dirty="0">
                <a:solidFill>
                  <a:srgbClr val="000000"/>
                </a:solidFill>
              </a:rPr>
              <a:t>Social Justice</a:t>
            </a:r>
          </a:p>
        </p:txBody>
      </p:sp>
      <p:sp>
        <p:nvSpPr>
          <p:cNvPr id="23" name="TextBox 22"/>
          <p:cNvSpPr txBox="1"/>
          <p:nvPr/>
        </p:nvSpPr>
        <p:spPr>
          <a:xfrm>
            <a:off x="9903098" y="4060905"/>
            <a:ext cx="1441010" cy="523220"/>
          </a:xfrm>
          <a:prstGeom prst="rect">
            <a:avLst/>
          </a:prstGeom>
          <a:noFill/>
        </p:spPr>
        <p:txBody>
          <a:bodyPr wrap="square" rtlCol="0">
            <a:spAutoFit/>
          </a:bodyPr>
          <a:lstStyle/>
          <a:p>
            <a:pPr algn="ctr"/>
            <a:r>
              <a:rPr lang="en-US" sz="1400" b="1" dirty="0">
                <a:solidFill>
                  <a:srgbClr val="000000"/>
                </a:solidFill>
              </a:rPr>
              <a:t>Education is for</a:t>
            </a:r>
            <a:br>
              <a:rPr lang="en-US" sz="1400" b="1" dirty="0">
                <a:solidFill>
                  <a:srgbClr val="000000"/>
                </a:solidFill>
              </a:rPr>
            </a:br>
            <a:r>
              <a:rPr lang="en-US" sz="1400" b="1" dirty="0">
                <a:solidFill>
                  <a:srgbClr val="000000"/>
                </a:solidFill>
              </a:rPr>
              <a:t>enlightenment</a:t>
            </a:r>
          </a:p>
        </p:txBody>
      </p:sp>
      <p:sp>
        <p:nvSpPr>
          <p:cNvPr id="24" name="TextBox 23"/>
          <p:cNvSpPr txBox="1"/>
          <p:nvPr/>
        </p:nvSpPr>
        <p:spPr>
          <a:xfrm>
            <a:off x="8685516" y="5322056"/>
            <a:ext cx="2977567" cy="523220"/>
          </a:xfrm>
          <a:prstGeom prst="rect">
            <a:avLst/>
          </a:prstGeom>
          <a:noFill/>
        </p:spPr>
        <p:txBody>
          <a:bodyPr wrap="square" rtlCol="0">
            <a:spAutoFit/>
          </a:bodyPr>
          <a:lstStyle/>
          <a:p>
            <a:pPr algn="ctr"/>
            <a:r>
              <a:rPr lang="en-US" sz="1400" b="1" dirty="0">
                <a:solidFill>
                  <a:srgbClr val="000000"/>
                </a:solidFill>
              </a:rPr>
              <a:t>Equity is the challenge</a:t>
            </a:r>
          </a:p>
          <a:p>
            <a:pPr algn="ctr"/>
            <a:r>
              <a:rPr lang="en-US" sz="1400" b="1" dirty="0">
                <a:solidFill>
                  <a:srgbClr val="000000"/>
                </a:solidFill>
              </a:rPr>
              <a:t> of the present</a:t>
            </a:r>
          </a:p>
        </p:txBody>
      </p:sp>
      <p:sp>
        <p:nvSpPr>
          <p:cNvPr id="25" name="TextBox 24"/>
          <p:cNvSpPr txBox="1"/>
          <p:nvPr/>
        </p:nvSpPr>
        <p:spPr>
          <a:xfrm>
            <a:off x="6240585" y="4095595"/>
            <a:ext cx="1499675" cy="523220"/>
          </a:xfrm>
          <a:prstGeom prst="rect">
            <a:avLst/>
          </a:prstGeom>
          <a:noFill/>
        </p:spPr>
        <p:txBody>
          <a:bodyPr wrap="square" rtlCol="0">
            <a:spAutoFit/>
          </a:bodyPr>
          <a:lstStyle/>
          <a:p>
            <a:pPr algn="ctr"/>
            <a:r>
              <a:rPr lang="en-US" sz="1400" b="1" dirty="0">
                <a:solidFill>
                  <a:prstClr val="black"/>
                </a:solidFill>
              </a:rPr>
              <a:t>Cooperation</a:t>
            </a:r>
          </a:p>
          <a:p>
            <a:pPr algn="ctr"/>
            <a:r>
              <a:rPr lang="en-US" sz="1400" b="1" dirty="0">
                <a:solidFill>
                  <a:prstClr val="black"/>
                </a:solidFill>
              </a:rPr>
              <a:t>Collective Action</a:t>
            </a:r>
          </a:p>
        </p:txBody>
      </p:sp>
      <p:sp>
        <p:nvSpPr>
          <p:cNvPr id="26" name="TextBox 25"/>
          <p:cNvSpPr txBox="1"/>
          <p:nvPr/>
        </p:nvSpPr>
        <p:spPr>
          <a:xfrm>
            <a:off x="6457465" y="2837945"/>
            <a:ext cx="1181187" cy="523220"/>
          </a:xfrm>
          <a:prstGeom prst="rect">
            <a:avLst/>
          </a:prstGeom>
          <a:noFill/>
        </p:spPr>
        <p:txBody>
          <a:bodyPr wrap="square" rtlCol="0">
            <a:spAutoFit/>
          </a:bodyPr>
          <a:lstStyle/>
          <a:p>
            <a:pPr algn="ctr"/>
            <a:r>
              <a:rPr lang="en-US" sz="1400" b="1" dirty="0">
                <a:solidFill>
                  <a:srgbClr val="000000"/>
                </a:solidFill>
              </a:rPr>
              <a:t>Necessary</a:t>
            </a:r>
            <a:br>
              <a:rPr lang="en-US" sz="1400" b="1" dirty="0">
                <a:solidFill>
                  <a:srgbClr val="000000"/>
                </a:solidFill>
              </a:rPr>
            </a:br>
            <a:r>
              <a:rPr lang="en-US" sz="1400" b="1" dirty="0">
                <a:solidFill>
                  <a:srgbClr val="000000"/>
                </a:solidFill>
              </a:rPr>
              <a:t>government</a:t>
            </a:r>
          </a:p>
        </p:txBody>
      </p:sp>
      <p:sp>
        <p:nvSpPr>
          <p:cNvPr id="27" name="Rectangle 26"/>
          <p:cNvSpPr/>
          <p:nvPr/>
        </p:nvSpPr>
        <p:spPr>
          <a:xfrm>
            <a:off x="5932706" y="5315150"/>
            <a:ext cx="3009673" cy="307777"/>
          </a:xfrm>
          <a:prstGeom prst="rect">
            <a:avLst/>
          </a:prstGeom>
        </p:spPr>
        <p:txBody>
          <a:bodyPr wrap="square">
            <a:spAutoFit/>
          </a:bodyPr>
          <a:lstStyle/>
          <a:p>
            <a:pPr algn="ctr"/>
            <a:r>
              <a:rPr lang="en-US" sz="1400" b="1" dirty="0">
                <a:solidFill>
                  <a:prstClr val="black"/>
                </a:solidFill>
              </a:rPr>
              <a:t>Need for generalists</a:t>
            </a:r>
          </a:p>
        </p:txBody>
      </p:sp>
      <p:sp>
        <p:nvSpPr>
          <p:cNvPr id="28" name="Rectangle 27"/>
          <p:cNvSpPr/>
          <p:nvPr/>
        </p:nvSpPr>
        <p:spPr>
          <a:xfrm>
            <a:off x="7498097" y="3633464"/>
            <a:ext cx="2609224" cy="400110"/>
          </a:xfrm>
          <a:prstGeom prst="rect">
            <a:avLst/>
          </a:prstGeom>
        </p:spPr>
        <p:txBody>
          <a:bodyPr wrap="square">
            <a:spAutoFit/>
          </a:bodyPr>
          <a:lstStyle/>
          <a:p>
            <a:r>
              <a:rPr lang="en-US" sz="2000" dirty="0">
                <a:solidFill>
                  <a:prstClr val="black"/>
                </a:solidFill>
              </a:rPr>
              <a:t>Alternative Worldview</a:t>
            </a:r>
          </a:p>
        </p:txBody>
      </p:sp>
      <p:sp>
        <p:nvSpPr>
          <p:cNvPr id="29" name="Title 1"/>
          <p:cNvSpPr txBox="1">
            <a:spLocks/>
          </p:cNvSpPr>
          <p:nvPr/>
        </p:nvSpPr>
        <p:spPr>
          <a:xfrm>
            <a:off x="858887" y="3542645"/>
            <a:ext cx="4548469" cy="418831"/>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ts val="2200"/>
              </a:lnSpc>
            </a:pPr>
            <a:r>
              <a:rPr lang="en-US" sz="2000" dirty="0" smtClean="0">
                <a:solidFill>
                  <a:prstClr val="black"/>
                </a:solidFill>
                <a:latin typeface="Calibri" panose="020F0502020204030204"/>
              </a:rPr>
              <a:t>Dominant </a:t>
            </a:r>
            <a:endParaRPr lang="en-US" sz="2000" dirty="0">
              <a:solidFill>
                <a:prstClr val="black"/>
              </a:solidFill>
              <a:latin typeface="Calibri" panose="020F0502020204030204"/>
            </a:endParaRPr>
          </a:p>
          <a:p>
            <a:pPr algn="ctr">
              <a:lnSpc>
                <a:spcPts val="2200"/>
              </a:lnSpc>
            </a:pPr>
            <a:r>
              <a:rPr lang="en-US" sz="2000" dirty="0">
                <a:solidFill>
                  <a:prstClr val="black"/>
                </a:solidFill>
                <a:latin typeface="Calibri" panose="020F0502020204030204"/>
              </a:rPr>
              <a:t>U. S. Worldview</a:t>
            </a:r>
          </a:p>
        </p:txBody>
      </p:sp>
      <p:sp>
        <p:nvSpPr>
          <p:cNvPr id="30" name="Title 29"/>
          <p:cNvSpPr>
            <a:spLocks noGrp="1"/>
          </p:cNvSpPr>
          <p:nvPr>
            <p:ph type="title"/>
          </p:nvPr>
        </p:nvSpPr>
        <p:spPr>
          <a:xfrm>
            <a:off x="164224" y="308112"/>
            <a:ext cx="11838724" cy="1515929"/>
          </a:xfrm>
        </p:spPr>
        <p:txBody>
          <a:bodyPr>
            <a:noAutofit/>
          </a:bodyPr>
          <a:lstStyle/>
          <a:p>
            <a:pPr algn="ctr"/>
            <a:r>
              <a:rPr lang="en-US" sz="3600" dirty="0" smtClean="0"/>
              <a:t>Contrasting/Alternative Worldviews</a:t>
            </a:r>
            <a:endParaRPr lang="en-US" sz="3600" dirty="0"/>
          </a:p>
        </p:txBody>
      </p:sp>
    </p:spTree>
    <p:extLst>
      <p:ext uri="{BB962C8B-B14F-4D97-AF65-F5344CB8AC3E}">
        <p14:creationId xmlns:p14="http://schemas.microsoft.com/office/powerpoint/2010/main" val="316165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412" y="172377"/>
            <a:ext cx="10507497" cy="868275"/>
          </a:xfrm>
        </p:spPr>
        <p:txBody>
          <a:bodyPr>
            <a:noAutofit/>
          </a:bodyPr>
          <a:lstStyle/>
          <a:p>
            <a:pPr algn="ctr"/>
            <a:r>
              <a:rPr lang="en-US" sz="4000" dirty="0">
                <a:solidFill>
                  <a:srgbClr val="C00000"/>
                </a:solidFill>
              </a:rPr>
              <a:t>Expand the Understanding </a:t>
            </a:r>
            <a:r>
              <a:rPr lang="en-US" sz="4000" dirty="0" smtClean="0">
                <a:solidFill>
                  <a:srgbClr val="C00000"/>
                </a:solidFill>
              </a:rPr>
              <a:t>of What </a:t>
            </a:r>
            <a:r>
              <a:rPr lang="en-US" sz="4000" dirty="0">
                <a:solidFill>
                  <a:srgbClr val="C00000"/>
                </a:solidFill>
              </a:rPr>
              <a:t>Creates Health</a:t>
            </a:r>
          </a:p>
        </p:txBody>
      </p:sp>
      <p:sp>
        <p:nvSpPr>
          <p:cNvPr id="3" name="Content Placeholder 2"/>
          <p:cNvSpPr>
            <a:spLocks noGrp="1"/>
          </p:cNvSpPr>
          <p:nvPr>
            <p:ph idx="4294967295"/>
          </p:nvPr>
        </p:nvSpPr>
        <p:spPr>
          <a:xfrm>
            <a:off x="7689454" y="1348741"/>
            <a:ext cx="4419763" cy="5383411"/>
          </a:xfrm>
          <a:prstGeom prst="rect">
            <a:avLst/>
          </a:prstGeom>
        </p:spPr>
        <p:txBody>
          <a:bodyPr>
            <a:noAutofit/>
          </a:bodyPr>
          <a:lstStyle/>
          <a:p>
            <a:pPr marL="0" indent="0">
              <a:lnSpc>
                <a:spcPct val="100000"/>
              </a:lnSpc>
              <a:spcBef>
                <a:spcPts val="0"/>
              </a:spcBef>
              <a:buNone/>
            </a:pPr>
            <a:r>
              <a:rPr lang="en-US" sz="1800" b="1" dirty="0"/>
              <a:t>Necessary conditions for health (WHO)</a:t>
            </a:r>
          </a:p>
          <a:p>
            <a:pPr>
              <a:lnSpc>
                <a:spcPct val="100000"/>
              </a:lnSpc>
              <a:spcBef>
                <a:spcPts val="0"/>
              </a:spcBef>
            </a:pPr>
            <a:r>
              <a:rPr lang="en-US" sz="2400" dirty="0"/>
              <a:t>Peace</a:t>
            </a:r>
          </a:p>
          <a:p>
            <a:pPr>
              <a:lnSpc>
                <a:spcPct val="100000"/>
              </a:lnSpc>
              <a:spcBef>
                <a:spcPts val="0"/>
              </a:spcBef>
            </a:pPr>
            <a:r>
              <a:rPr lang="en-US" sz="2400" dirty="0"/>
              <a:t>Shelter</a:t>
            </a:r>
          </a:p>
          <a:p>
            <a:pPr>
              <a:lnSpc>
                <a:spcPct val="100000"/>
              </a:lnSpc>
              <a:spcBef>
                <a:spcPts val="0"/>
              </a:spcBef>
            </a:pPr>
            <a:r>
              <a:rPr lang="en-US" sz="2400" dirty="0"/>
              <a:t>Education</a:t>
            </a:r>
          </a:p>
          <a:p>
            <a:pPr>
              <a:lnSpc>
                <a:spcPct val="100000"/>
              </a:lnSpc>
              <a:spcBef>
                <a:spcPts val="0"/>
              </a:spcBef>
            </a:pPr>
            <a:r>
              <a:rPr lang="en-US" sz="2400" dirty="0"/>
              <a:t>Food</a:t>
            </a:r>
          </a:p>
          <a:p>
            <a:pPr>
              <a:lnSpc>
                <a:spcPct val="100000"/>
              </a:lnSpc>
              <a:spcBef>
                <a:spcPts val="0"/>
              </a:spcBef>
            </a:pPr>
            <a:r>
              <a:rPr lang="en-US" sz="2400" dirty="0"/>
              <a:t>Income</a:t>
            </a:r>
          </a:p>
          <a:p>
            <a:pPr>
              <a:lnSpc>
                <a:spcPct val="100000"/>
              </a:lnSpc>
              <a:spcBef>
                <a:spcPts val="0"/>
              </a:spcBef>
            </a:pPr>
            <a:r>
              <a:rPr lang="en-US" sz="2400" dirty="0"/>
              <a:t>Stable eco-system</a:t>
            </a:r>
          </a:p>
          <a:p>
            <a:pPr>
              <a:lnSpc>
                <a:spcPct val="100000"/>
              </a:lnSpc>
              <a:spcBef>
                <a:spcPts val="0"/>
              </a:spcBef>
            </a:pPr>
            <a:r>
              <a:rPr lang="en-US" sz="2400" dirty="0"/>
              <a:t>Sustainable </a:t>
            </a:r>
            <a:r>
              <a:rPr lang="en-US" sz="2400" dirty="0" smtClean="0"/>
              <a:t>resources</a:t>
            </a:r>
          </a:p>
          <a:p>
            <a:pPr>
              <a:lnSpc>
                <a:spcPct val="100000"/>
              </a:lnSpc>
              <a:spcBef>
                <a:spcPts val="0"/>
              </a:spcBef>
            </a:pPr>
            <a:r>
              <a:rPr lang="en-US" sz="2400" dirty="0" smtClean="0">
                <a:solidFill>
                  <a:schemeClr val="tx2">
                    <a:lumMod val="75000"/>
                  </a:schemeClr>
                </a:solidFill>
              </a:rPr>
              <a:t>IT connectivity</a:t>
            </a:r>
            <a:endParaRPr lang="en-US" sz="2400" dirty="0">
              <a:solidFill>
                <a:schemeClr val="tx2">
                  <a:lumMod val="75000"/>
                </a:schemeClr>
              </a:solidFill>
            </a:endParaRPr>
          </a:p>
          <a:p>
            <a:pPr>
              <a:lnSpc>
                <a:spcPct val="100000"/>
              </a:lnSpc>
              <a:spcBef>
                <a:spcPts val="0"/>
              </a:spcBef>
            </a:pPr>
            <a:r>
              <a:rPr lang="en-US" sz="2400" dirty="0">
                <a:solidFill>
                  <a:schemeClr val="tx2">
                    <a:lumMod val="75000"/>
                  </a:schemeClr>
                </a:solidFill>
              </a:rPr>
              <a:t>Mobility</a:t>
            </a:r>
          </a:p>
          <a:p>
            <a:pPr>
              <a:lnSpc>
                <a:spcPct val="100000"/>
              </a:lnSpc>
              <a:spcBef>
                <a:spcPts val="0"/>
              </a:spcBef>
            </a:pPr>
            <a:r>
              <a:rPr lang="en-US" sz="2400" dirty="0">
                <a:solidFill>
                  <a:schemeClr val="tx2">
                    <a:lumMod val="75000"/>
                  </a:schemeClr>
                </a:solidFill>
              </a:rPr>
              <a:t>Health Care</a:t>
            </a:r>
          </a:p>
          <a:p>
            <a:pPr>
              <a:lnSpc>
                <a:spcPct val="100000"/>
              </a:lnSpc>
              <a:spcBef>
                <a:spcPts val="0"/>
              </a:spcBef>
            </a:pPr>
            <a:r>
              <a:rPr lang="en-US" sz="2400" dirty="0">
                <a:solidFill>
                  <a:schemeClr val="tx2">
                    <a:lumMod val="75000"/>
                  </a:schemeClr>
                </a:solidFill>
              </a:rPr>
              <a:t>Social responsibility</a:t>
            </a:r>
          </a:p>
          <a:p>
            <a:pPr>
              <a:lnSpc>
                <a:spcPct val="100000"/>
              </a:lnSpc>
              <a:spcBef>
                <a:spcPts val="0"/>
              </a:spcBef>
            </a:pPr>
            <a:r>
              <a:rPr lang="en-US" sz="2400" dirty="0" smtClean="0">
                <a:solidFill>
                  <a:srgbClr val="FF0000"/>
                </a:solidFill>
              </a:rPr>
              <a:t>Social </a:t>
            </a:r>
            <a:r>
              <a:rPr lang="en-US" sz="2400" dirty="0">
                <a:solidFill>
                  <a:srgbClr val="FF0000"/>
                </a:solidFill>
              </a:rPr>
              <a:t>justice </a:t>
            </a:r>
            <a:r>
              <a:rPr lang="en-US" sz="2400" dirty="0" smtClean="0">
                <a:solidFill>
                  <a:srgbClr val="FF0000"/>
                </a:solidFill>
              </a:rPr>
              <a:t>and equity</a:t>
            </a:r>
          </a:p>
        </p:txBody>
      </p:sp>
      <p:graphicFrame>
        <p:nvGraphicFramePr>
          <p:cNvPr id="6" name="Chart 5"/>
          <p:cNvGraphicFramePr>
            <a:graphicFrameLocks/>
          </p:cNvGraphicFramePr>
          <p:nvPr>
            <p:extLst/>
          </p:nvPr>
        </p:nvGraphicFramePr>
        <p:xfrm>
          <a:off x="2995294" y="2342466"/>
          <a:ext cx="3686650" cy="342702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913017" y="5916545"/>
            <a:ext cx="4047485" cy="815608"/>
          </a:xfrm>
          <a:prstGeom prst="rect">
            <a:avLst/>
          </a:prstGeom>
          <a:noFill/>
        </p:spPr>
        <p:txBody>
          <a:bodyPr wrap="square" rtlCol="0">
            <a:spAutoFit/>
          </a:bodyPr>
          <a:lstStyle/>
          <a:p>
            <a:pPr>
              <a:spcBef>
                <a:spcPts val="600"/>
              </a:spcBef>
            </a:pPr>
            <a:r>
              <a:rPr lang="en-US" sz="600" b="1" dirty="0">
                <a:solidFill>
                  <a:srgbClr val="000000"/>
                </a:solidFill>
                <a:latin typeface="Arial" panose="020B0604020202020204" pitchFamily="34" charset="0"/>
                <a:cs typeface="Arial" panose="020B0604020202020204" pitchFamily="34" charset="0"/>
              </a:rPr>
              <a:t>Determinants of Health Model based on frameworks developed by: </a:t>
            </a:r>
            <a:r>
              <a:rPr lang="en-US" sz="600" b="1" dirty="0" err="1">
                <a:solidFill>
                  <a:srgbClr val="000000"/>
                </a:solidFill>
                <a:latin typeface="Arial" panose="020B0604020202020204" pitchFamily="34" charset="0"/>
                <a:cs typeface="Arial" panose="020B0604020202020204" pitchFamily="34" charset="0"/>
              </a:rPr>
              <a:t>Tarlov</a:t>
            </a:r>
            <a:r>
              <a:rPr lang="en-US" sz="600" b="1" dirty="0">
                <a:solidFill>
                  <a:srgbClr val="000000"/>
                </a:solidFill>
                <a:latin typeface="Arial" panose="020B0604020202020204" pitchFamily="34" charset="0"/>
                <a:cs typeface="Arial" panose="020B0604020202020204" pitchFamily="34" charset="0"/>
              </a:rPr>
              <a:t> AR.  </a:t>
            </a:r>
            <a:r>
              <a:rPr lang="en-US" sz="600" b="1" i="1" dirty="0">
                <a:solidFill>
                  <a:srgbClr val="000000"/>
                </a:solidFill>
                <a:latin typeface="Arial" panose="020B0604020202020204" pitchFamily="34" charset="0"/>
                <a:cs typeface="Arial" panose="020B0604020202020204" pitchFamily="34" charset="0"/>
              </a:rPr>
              <a:t>Ann N Y </a:t>
            </a:r>
            <a:r>
              <a:rPr lang="en-US" sz="600" b="1" i="1" dirty="0" err="1">
                <a:solidFill>
                  <a:srgbClr val="000000"/>
                </a:solidFill>
                <a:latin typeface="Arial" panose="020B0604020202020204" pitchFamily="34" charset="0"/>
                <a:cs typeface="Arial" panose="020B0604020202020204" pitchFamily="34" charset="0"/>
              </a:rPr>
              <a:t>Acad</a:t>
            </a:r>
            <a:r>
              <a:rPr lang="en-US" sz="600" b="1" i="1" dirty="0">
                <a:solidFill>
                  <a:srgbClr val="000000"/>
                </a:solidFill>
                <a:latin typeface="Arial" panose="020B0604020202020204" pitchFamily="34" charset="0"/>
                <a:cs typeface="Arial" panose="020B0604020202020204" pitchFamily="34" charset="0"/>
              </a:rPr>
              <a:t> </a:t>
            </a:r>
            <a:r>
              <a:rPr lang="en-US" sz="600" b="1" i="1" dirty="0" err="1">
                <a:solidFill>
                  <a:srgbClr val="000000"/>
                </a:solidFill>
                <a:latin typeface="Arial" panose="020B0604020202020204" pitchFamily="34" charset="0"/>
                <a:cs typeface="Arial" panose="020B0604020202020204" pitchFamily="34" charset="0"/>
              </a:rPr>
              <a:t>Sci</a:t>
            </a:r>
            <a:r>
              <a:rPr lang="en-US" sz="600" b="1" i="1" dirty="0">
                <a:solidFill>
                  <a:srgbClr val="000000"/>
                </a:solidFill>
                <a:latin typeface="Arial" panose="020B0604020202020204" pitchFamily="34" charset="0"/>
                <a:cs typeface="Arial" panose="020B0604020202020204" pitchFamily="34" charset="0"/>
              </a:rPr>
              <a:t> </a:t>
            </a:r>
            <a:r>
              <a:rPr lang="en-US" sz="600" b="1" dirty="0">
                <a:solidFill>
                  <a:srgbClr val="000000"/>
                </a:solidFill>
                <a:latin typeface="Arial" panose="020B0604020202020204" pitchFamily="34" charset="0"/>
                <a:cs typeface="Arial" panose="020B0604020202020204" pitchFamily="34" charset="0"/>
              </a:rPr>
              <a:t>1999; </a:t>
            </a:r>
            <a:br>
              <a:rPr lang="en-US" sz="600" b="1" dirty="0">
                <a:solidFill>
                  <a:srgbClr val="000000"/>
                </a:solidFill>
                <a:latin typeface="Arial" panose="020B0604020202020204" pitchFamily="34" charset="0"/>
                <a:cs typeface="Arial" panose="020B0604020202020204" pitchFamily="34" charset="0"/>
              </a:rPr>
            </a:br>
            <a:r>
              <a:rPr lang="en-US" sz="600" b="1" dirty="0">
                <a:solidFill>
                  <a:srgbClr val="000000"/>
                </a:solidFill>
                <a:latin typeface="Arial" panose="020B0604020202020204" pitchFamily="34" charset="0"/>
                <a:cs typeface="Arial" panose="020B0604020202020204" pitchFamily="34" charset="0"/>
              </a:rPr>
              <a:t>896: 281-93; and </a:t>
            </a:r>
            <a:r>
              <a:rPr lang="en-US" sz="600" b="1" dirty="0" err="1">
                <a:solidFill>
                  <a:srgbClr val="000000"/>
                </a:solidFill>
                <a:latin typeface="Arial" panose="020B0604020202020204" pitchFamily="34" charset="0"/>
                <a:cs typeface="Arial" panose="020B0604020202020204" pitchFamily="34" charset="0"/>
              </a:rPr>
              <a:t>Kindig</a:t>
            </a:r>
            <a:r>
              <a:rPr lang="en-US" sz="600" b="1" dirty="0">
                <a:solidFill>
                  <a:srgbClr val="000000"/>
                </a:solidFill>
                <a:latin typeface="Arial" panose="020B0604020202020204" pitchFamily="34" charset="0"/>
                <a:cs typeface="Arial" panose="020B0604020202020204" pitchFamily="34" charset="0"/>
              </a:rPr>
              <a:t> D, Asada Y, </a:t>
            </a:r>
            <a:r>
              <a:rPr lang="en-US" sz="600" b="1" dirty="0" err="1">
                <a:solidFill>
                  <a:srgbClr val="000000"/>
                </a:solidFill>
                <a:latin typeface="Arial" panose="020B0604020202020204" pitchFamily="34" charset="0"/>
                <a:cs typeface="Arial" panose="020B0604020202020204" pitchFamily="34" charset="0"/>
              </a:rPr>
              <a:t>Booske</a:t>
            </a:r>
            <a:r>
              <a:rPr lang="en-US" sz="600" b="1" dirty="0">
                <a:solidFill>
                  <a:srgbClr val="000000"/>
                </a:solidFill>
                <a:latin typeface="Arial" panose="020B0604020202020204" pitchFamily="34" charset="0"/>
                <a:cs typeface="Arial" panose="020B0604020202020204" pitchFamily="34" charset="0"/>
              </a:rPr>
              <a:t> B. </a:t>
            </a:r>
            <a:r>
              <a:rPr lang="en-US" sz="600" b="1" i="1" dirty="0">
                <a:solidFill>
                  <a:srgbClr val="000000"/>
                </a:solidFill>
                <a:latin typeface="Arial" panose="020B0604020202020204" pitchFamily="34" charset="0"/>
                <a:cs typeface="Arial" panose="020B0604020202020204" pitchFamily="34" charset="0"/>
              </a:rPr>
              <a:t>JAMA</a:t>
            </a:r>
            <a:r>
              <a:rPr lang="en-US" sz="600" b="1" dirty="0">
                <a:solidFill>
                  <a:srgbClr val="000000"/>
                </a:solidFill>
                <a:latin typeface="Arial" panose="020B0604020202020204" pitchFamily="34" charset="0"/>
                <a:cs typeface="Arial" panose="020B0604020202020204" pitchFamily="34" charset="0"/>
              </a:rPr>
              <a:t> 2008; 299(17): 2081-2083.</a:t>
            </a:r>
          </a:p>
          <a:p>
            <a:pPr>
              <a:spcBef>
                <a:spcPts val="600"/>
              </a:spcBef>
            </a:pPr>
            <a:r>
              <a:rPr lang="en-US" sz="600" b="1" dirty="0">
                <a:solidFill>
                  <a:srgbClr val="000000"/>
                </a:solidFill>
              </a:rPr>
              <a:t>World Health Organization. Ottawa charter for health promotion. International Conference on Health Promotion: The Move Towards a New Public Health, November 17-21, 1986 Ottawa, Ontario, Canada, 1986. Accessed July 12, 2002 at http://www.who.int/hpr/archive/docs/ottawa.html.</a:t>
            </a:r>
          </a:p>
          <a:p>
            <a:endParaRPr lang="en-US" sz="600" b="1" dirty="0">
              <a:solidFill>
                <a:srgbClr val="000000"/>
              </a:solidFill>
              <a:latin typeface="Arial" panose="020B0604020202020204" pitchFamily="34" charset="0"/>
              <a:cs typeface="Arial" panose="020B0604020202020204" pitchFamily="34" charset="0"/>
            </a:endParaRPr>
          </a:p>
          <a:p>
            <a:endParaRPr lang="en-US" sz="600" dirty="0">
              <a:solidFill>
                <a:srgbClr val="000000"/>
              </a:solidFill>
            </a:endParaRPr>
          </a:p>
        </p:txBody>
      </p:sp>
      <p:sp>
        <p:nvSpPr>
          <p:cNvPr id="7" name="TextBox 6"/>
          <p:cNvSpPr txBox="1"/>
          <p:nvPr/>
        </p:nvSpPr>
        <p:spPr>
          <a:xfrm>
            <a:off x="1981200" y="1789784"/>
            <a:ext cx="4629798" cy="369332"/>
          </a:xfrm>
          <a:prstGeom prst="rect">
            <a:avLst/>
          </a:prstGeom>
          <a:noFill/>
        </p:spPr>
        <p:txBody>
          <a:bodyPr wrap="square" rtlCol="0">
            <a:spAutoFit/>
          </a:bodyPr>
          <a:lstStyle/>
          <a:p>
            <a:r>
              <a:rPr lang="en-US" b="1" dirty="0">
                <a:solidFill>
                  <a:srgbClr val="000000"/>
                </a:solidFill>
                <a:ea typeface="Segoe UI" panose="020B0502040204020203" pitchFamily="34" charset="0"/>
                <a:cs typeface="Segoe UI" panose="020B0502040204020203" pitchFamily="34" charset="0"/>
              </a:rPr>
              <a:t>Determinants of Health</a:t>
            </a:r>
          </a:p>
        </p:txBody>
      </p:sp>
      <p:sp>
        <p:nvSpPr>
          <p:cNvPr id="8" name="TextBox 7"/>
          <p:cNvSpPr txBox="1"/>
          <p:nvPr/>
        </p:nvSpPr>
        <p:spPr>
          <a:xfrm>
            <a:off x="1981200" y="2259743"/>
            <a:ext cx="2538248" cy="369332"/>
          </a:xfrm>
          <a:prstGeom prst="rect">
            <a:avLst/>
          </a:prstGeom>
          <a:noFill/>
        </p:spPr>
        <p:txBody>
          <a:bodyPr wrap="square" rtlCol="0">
            <a:spAutoFit/>
          </a:bodyPr>
          <a:lstStyle/>
          <a:p>
            <a:fld id="{FC126C14-E55A-409E-A5D1-85B5424E28BF}" type="CATEGORYNAME">
              <a:rPr lang="en-US">
                <a:solidFill>
                  <a:srgbClr val="000000"/>
                </a:solidFill>
              </a:rPr>
              <a:pPr/>
              <a:t>Genes and Biology</a:t>
            </a:fld>
            <a:endParaRPr lang="en-US" sz="2800" b="1" dirty="0">
              <a:solidFill>
                <a:srgbClr val="000000"/>
              </a:solidFill>
            </a:endParaRPr>
          </a:p>
        </p:txBody>
      </p:sp>
      <p:sp>
        <p:nvSpPr>
          <p:cNvPr id="10" name="TextBox 9"/>
          <p:cNvSpPr txBox="1"/>
          <p:nvPr/>
        </p:nvSpPr>
        <p:spPr>
          <a:xfrm>
            <a:off x="1981201" y="2664191"/>
            <a:ext cx="1507624" cy="646331"/>
          </a:xfrm>
          <a:prstGeom prst="rect">
            <a:avLst/>
          </a:prstGeom>
          <a:noFill/>
        </p:spPr>
        <p:txBody>
          <a:bodyPr wrap="square" rtlCol="0">
            <a:spAutoFit/>
          </a:bodyPr>
          <a:lstStyle/>
          <a:p>
            <a:fld id="{FB60CCA2-8122-4969-B0DB-C8981D0E0347}" type="CATEGORYNAME">
              <a:rPr lang="en-US">
                <a:solidFill>
                  <a:srgbClr val="000000"/>
                </a:solidFill>
              </a:rPr>
              <a:pPr/>
              <a:t>Physical Environment</a:t>
            </a:fld>
            <a:endParaRPr lang="en-US" sz="2800" b="1" dirty="0">
              <a:solidFill>
                <a:srgbClr val="000000"/>
              </a:solidFill>
            </a:endParaRPr>
          </a:p>
        </p:txBody>
      </p:sp>
      <p:sp>
        <p:nvSpPr>
          <p:cNvPr id="11" name="TextBox 10"/>
          <p:cNvSpPr txBox="1"/>
          <p:nvPr/>
        </p:nvSpPr>
        <p:spPr>
          <a:xfrm>
            <a:off x="1976843" y="3519635"/>
            <a:ext cx="1507624" cy="646331"/>
          </a:xfrm>
          <a:prstGeom prst="rect">
            <a:avLst/>
          </a:prstGeom>
          <a:noFill/>
        </p:spPr>
        <p:txBody>
          <a:bodyPr wrap="square" rtlCol="0">
            <a:spAutoFit/>
          </a:bodyPr>
          <a:lstStyle/>
          <a:p>
            <a:r>
              <a:rPr lang="en-US" dirty="0">
                <a:solidFill>
                  <a:srgbClr val="000000"/>
                </a:solidFill>
              </a:rPr>
              <a:t>Clinical</a:t>
            </a:r>
            <a:br>
              <a:rPr lang="en-US" dirty="0">
                <a:solidFill>
                  <a:srgbClr val="000000"/>
                </a:solidFill>
              </a:rPr>
            </a:br>
            <a:r>
              <a:rPr lang="en-US" dirty="0">
                <a:solidFill>
                  <a:srgbClr val="000000"/>
                </a:solidFill>
              </a:rPr>
              <a:t>Care</a:t>
            </a:r>
            <a:endParaRPr lang="en-US" sz="2800" b="1" dirty="0">
              <a:solidFill>
                <a:srgbClr val="000000"/>
              </a:solidFill>
            </a:endParaRPr>
          </a:p>
        </p:txBody>
      </p:sp>
      <p:sp>
        <p:nvSpPr>
          <p:cNvPr id="12" name="TextBox 11"/>
          <p:cNvSpPr txBox="1"/>
          <p:nvPr/>
        </p:nvSpPr>
        <p:spPr>
          <a:xfrm>
            <a:off x="1981200" y="4906315"/>
            <a:ext cx="1883594" cy="646331"/>
          </a:xfrm>
          <a:prstGeom prst="rect">
            <a:avLst/>
          </a:prstGeom>
          <a:noFill/>
        </p:spPr>
        <p:txBody>
          <a:bodyPr wrap="square" rtlCol="0">
            <a:spAutoFit/>
          </a:bodyPr>
          <a:lstStyle/>
          <a:p>
            <a:r>
              <a:rPr lang="en-US" dirty="0">
                <a:solidFill>
                  <a:srgbClr val="000000"/>
                </a:solidFill>
              </a:rPr>
              <a:t>Health </a:t>
            </a:r>
            <a:br>
              <a:rPr lang="en-US" dirty="0">
                <a:solidFill>
                  <a:srgbClr val="000000"/>
                </a:solidFill>
              </a:rPr>
            </a:br>
            <a:r>
              <a:rPr lang="en-US" dirty="0">
                <a:solidFill>
                  <a:srgbClr val="000000"/>
                </a:solidFill>
              </a:rPr>
              <a:t>Behaviors</a:t>
            </a:r>
            <a:endParaRPr lang="en-US" sz="2800" b="1" dirty="0">
              <a:solidFill>
                <a:srgbClr val="000000"/>
              </a:solidFill>
            </a:endParaRPr>
          </a:p>
        </p:txBody>
      </p:sp>
      <p:sp>
        <p:nvSpPr>
          <p:cNvPr id="13" name="TextBox 12"/>
          <p:cNvSpPr txBox="1"/>
          <p:nvPr/>
        </p:nvSpPr>
        <p:spPr>
          <a:xfrm>
            <a:off x="5363749" y="2357094"/>
            <a:ext cx="2110737" cy="646331"/>
          </a:xfrm>
          <a:prstGeom prst="rect">
            <a:avLst/>
          </a:prstGeom>
          <a:noFill/>
        </p:spPr>
        <p:txBody>
          <a:bodyPr wrap="square" rtlCol="0">
            <a:spAutoFit/>
          </a:bodyPr>
          <a:lstStyle/>
          <a:p>
            <a:pPr algn="ctr"/>
            <a:r>
              <a:rPr lang="en-US" dirty="0">
                <a:solidFill>
                  <a:srgbClr val="000000"/>
                </a:solidFill>
              </a:rPr>
              <a:t>Social and Economic</a:t>
            </a:r>
            <a:br>
              <a:rPr lang="en-US" dirty="0">
                <a:solidFill>
                  <a:srgbClr val="000000"/>
                </a:solidFill>
              </a:rPr>
            </a:br>
            <a:r>
              <a:rPr lang="en-US" dirty="0">
                <a:solidFill>
                  <a:srgbClr val="000000"/>
                </a:solidFill>
              </a:rPr>
              <a:t>Factors</a:t>
            </a:r>
          </a:p>
        </p:txBody>
      </p:sp>
      <p:sp>
        <p:nvSpPr>
          <p:cNvPr id="14" name="Rectangle 13"/>
          <p:cNvSpPr/>
          <p:nvPr/>
        </p:nvSpPr>
        <p:spPr>
          <a:xfrm>
            <a:off x="3457199" y="3118809"/>
            <a:ext cx="811441" cy="523220"/>
          </a:xfrm>
          <a:prstGeom prst="rect">
            <a:avLst/>
          </a:prstGeom>
        </p:spPr>
        <p:txBody>
          <a:bodyPr wrap="none">
            <a:spAutoFit/>
          </a:bodyPr>
          <a:lstStyle/>
          <a:p>
            <a:pPr algn="r"/>
            <a:r>
              <a:rPr lang="en-US" sz="2800" b="1" dirty="0">
                <a:solidFill>
                  <a:srgbClr val="000000"/>
                </a:solidFill>
              </a:rPr>
              <a:t>10%</a:t>
            </a:r>
          </a:p>
        </p:txBody>
      </p:sp>
      <p:sp>
        <p:nvSpPr>
          <p:cNvPr id="15" name="Rectangle 14"/>
          <p:cNvSpPr/>
          <p:nvPr/>
        </p:nvSpPr>
        <p:spPr>
          <a:xfrm>
            <a:off x="4020567" y="2571096"/>
            <a:ext cx="811441" cy="523220"/>
          </a:xfrm>
          <a:prstGeom prst="rect">
            <a:avLst/>
          </a:prstGeom>
        </p:spPr>
        <p:txBody>
          <a:bodyPr wrap="none">
            <a:spAutoFit/>
          </a:bodyPr>
          <a:lstStyle/>
          <a:p>
            <a:pPr algn="r"/>
            <a:r>
              <a:rPr lang="en-US" sz="2800" b="1" dirty="0">
                <a:solidFill>
                  <a:srgbClr val="000000"/>
                </a:solidFill>
              </a:rPr>
              <a:t>10%</a:t>
            </a:r>
          </a:p>
        </p:txBody>
      </p:sp>
      <p:sp>
        <p:nvSpPr>
          <p:cNvPr id="16" name="Rectangle 15"/>
          <p:cNvSpPr/>
          <p:nvPr/>
        </p:nvSpPr>
        <p:spPr>
          <a:xfrm>
            <a:off x="3278077" y="3773478"/>
            <a:ext cx="811441" cy="523220"/>
          </a:xfrm>
          <a:prstGeom prst="rect">
            <a:avLst/>
          </a:prstGeom>
        </p:spPr>
        <p:txBody>
          <a:bodyPr wrap="none">
            <a:spAutoFit/>
          </a:bodyPr>
          <a:lstStyle/>
          <a:p>
            <a:pPr algn="r"/>
            <a:r>
              <a:rPr lang="en-US" sz="2800" b="1" dirty="0">
                <a:solidFill>
                  <a:srgbClr val="000000"/>
                </a:solidFill>
              </a:rPr>
              <a:t>10%</a:t>
            </a:r>
          </a:p>
        </p:txBody>
      </p:sp>
      <p:sp>
        <p:nvSpPr>
          <p:cNvPr id="17" name="Rectangle 16"/>
          <p:cNvSpPr/>
          <p:nvPr/>
        </p:nvSpPr>
        <p:spPr>
          <a:xfrm>
            <a:off x="3787071" y="4553030"/>
            <a:ext cx="811441" cy="523220"/>
          </a:xfrm>
          <a:prstGeom prst="rect">
            <a:avLst/>
          </a:prstGeom>
        </p:spPr>
        <p:txBody>
          <a:bodyPr wrap="none">
            <a:spAutoFit/>
          </a:bodyPr>
          <a:lstStyle/>
          <a:p>
            <a:pPr algn="r"/>
            <a:r>
              <a:rPr lang="en-US" sz="2800" b="1" dirty="0">
                <a:solidFill>
                  <a:srgbClr val="000000"/>
                </a:solidFill>
              </a:rPr>
              <a:t>30%</a:t>
            </a:r>
          </a:p>
        </p:txBody>
      </p:sp>
      <p:sp>
        <p:nvSpPr>
          <p:cNvPr id="18" name="Rectangle 17"/>
          <p:cNvSpPr/>
          <p:nvPr/>
        </p:nvSpPr>
        <p:spPr>
          <a:xfrm>
            <a:off x="5149061" y="3121555"/>
            <a:ext cx="811441" cy="523220"/>
          </a:xfrm>
          <a:prstGeom prst="rect">
            <a:avLst/>
          </a:prstGeom>
        </p:spPr>
        <p:txBody>
          <a:bodyPr wrap="none">
            <a:spAutoFit/>
          </a:bodyPr>
          <a:lstStyle/>
          <a:p>
            <a:pPr algn="r"/>
            <a:r>
              <a:rPr lang="en-US" sz="2800" b="1" dirty="0">
                <a:solidFill>
                  <a:srgbClr val="000000"/>
                </a:solidFill>
              </a:rPr>
              <a:t>40%</a:t>
            </a:r>
          </a:p>
        </p:txBody>
      </p:sp>
      <p:cxnSp>
        <p:nvCxnSpPr>
          <p:cNvPr id="20" name="Straight Connector 19"/>
          <p:cNvCxnSpPr/>
          <p:nvPr/>
        </p:nvCxnSpPr>
        <p:spPr>
          <a:xfrm>
            <a:off x="3794235" y="2459422"/>
            <a:ext cx="442873" cy="2049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383655" y="3052467"/>
            <a:ext cx="323944" cy="843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634267" y="3998047"/>
            <a:ext cx="704206" cy="245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895601" y="4897467"/>
            <a:ext cx="825349" cy="2740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923036" y="2920045"/>
            <a:ext cx="428604" cy="3485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17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1728317"/>
            <a:ext cx="8686800" cy="4959238"/>
          </a:xfrm>
          <a:prstGeom prst="rect">
            <a:avLst/>
          </a:prstGeom>
        </p:spPr>
        <p:txBody>
          <a:bodyPr/>
          <a:lstStyle/>
          <a:p>
            <a:pPr>
              <a:lnSpc>
                <a:spcPct val="100000"/>
              </a:lnSpc>
            </a:pPr>
            <a:r>
              <a:rPr lang="en-US" sz="3600" i="1" dirty="0"/>
              <a:t>“The philosophy behind science is to discover truth. </a:t>
            </a:r>
          </a:p>
          <a:p>
            <a:pPr>
              <a:lnSpc>
                <a:spcPct val="100000"/>
              </a:lnSpc>
            </a:pPr>
            <a:r>
              <a:rPr lang="en-US" sz="3600" i="1" dirty="0"/>
              <a:t>The philosophy behind medicine is to use that truth for the benefit of your patient. </a:t>
            </a:r>
          </a:p>
          <a:p>
            <a:pPr>
              <a:lnSpc>
                <a:spcPct val="100000"/>
              </a:lnSpc>
            </a:pPr>
            <a:r>
              <a:rPr lang="en-US" sz="3600" i="1" dirty="0"/>
              <a:t>The philosophy behind public health is social justice.”</a:t>
            </a:r>
          </a:p>
          <a:p>
            <a:pPr lvl="2">
              <a:lnSpc>
                <a:spcPct val="100000"/>
              </a:lnSpc>
            </a:pPr>
            <a:r>
              <a:rPr lang="en-US" sz="2000" i="1" dirty="0"/>
              <a:t>William </a:t>
            </a:r>
            <a:r>
              <a:rPr lang="en-US" sz="2000" i="1" dirty="0" err="1"/>
              <a:t>Foege</a:t>
            </a:r>
            <a:r>
              <a:rPr lang="en-US" sz="2000" i="1" dirty="0"/>
              <a:t> – CDC director, 1977-1983</a:t>
            </a:r>
          </a:p>
        </p:txBody>
      </p:sp>
      <p:pic>
        <p:nvPicPr>
          <p:cNvPr id="2050" name="Picture 2" descr="https://encrypted-tbn3.gstatic.com/images?q=tbn:ANd9GcQtcs2rCohVOu8moh6mvn8JtXzQFBNhrjpXq7deKOhd4lQjGAj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5886" y="2437310"/>
            <a:ext cx="1809039" cy="252361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2511" y="396949"/>
            <a:ext cx="10892414" cy="1140373"/>
          </a:xfrm>
        </p:spPr>
        <p:txBody>
          <a:bodyPr>
            <a:normAutofit/>
          </a:bodyPr>
          <a:lstStyle/>
          <a:p>
            <a:r>
              <a:rPr lang="en-US" sz="3600" dirty="0" smtClean="0"/>
              <a:t>Social Justice is the basic philosophy of Public Health</a:t>
            </a:r>
            <a:endParaRPr lang="en-US" sz="3600" i="1" dirty="0"/>
          </a:p>
        </p:txBody>
      </p:sp>
    </p:spTree>
    <p:extLst>
      <p:ext uri="{BB962C8B-B14F-4D97-AF65-F5344CB8AC3E}">
        <p14:creationId xmlns:p14="http://schemas.microsoft.com/office/powerpoint/2010/main" val="205561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5386717" y="3099489"/>
            <a:ext cx="1273106" cy="12731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p:nvSpPr>
        <p:spPr>
          <a:xfrm>
            <a:off x="5386717" y="1594045"/>
            <a:ext cx="1273106" cy="127310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314" name="Rectangle 2"/>
          <p:cNvSpPr>
            <a:spLocks noGrp="1" noChangeArrowheads="1"/>
          </p:cNvSpPr>
          <p:nvPr>
            <p:ph sz="half" idx="4294967295"/>
          </p:nvPr>
        </p:nvSpPr>
        <p:spPr>
          <a:xfrm>
            <a:off x="1259458" y="1654038"/>
            <a:ext cx="4070240" cy="4884785"/>
          </a:xfrm>
          <a:prstGeom prst="rect">
            <a:avLst/>
          </a:prstGeom>
        </p:spPr>
        <p:txBody>
          <a:bodyPr>
            <a:noAutofit/>
          </a:bodyPr>
          <a:lstStyle/>
          <a:p>
            <a:pPr marL="0" indent="0">
              <a:lnSpc>
                <a:spcPct val="100000"/>
              </a:lnSpc>
              <a:spcBef>
                <a:spcPts val="600"/>
              </a:spcBef>
            </a:pPr>
            <a:r>
              <a:rPr lang="en-US" sz="2000" dirty="0"/>
              <a:t>Social/economic inclusion</a:t>
            </a:r>
          </a:p>
          <a:p>
            <a:pPr marL="0" indent="0">
              <a:lnSpc>
                <a:spcPct val="100000"/>
              </a:lnSpc>
              <a:spcBef>
                <a:spcPts val="600"/>
              </a:spcBef>
            </a:pPr>
            <a:r>
              <a:rPr lang="en-US" sz="2000" dirty="0"/>
              <a:t>Thriving small businesses and entrepreneurs</a:t>
            </a:r>
          </a:p>
          <a:p>
            <a:pPr marL="0" indent="0">
              <a:lnSpc>
                <a:spcPct val="100000"/>
              </a:lnSpc>
              <a:spcBef>
                <a:spcPts val="600"/>
              </a:spcBef>
            </a:pPr>
            <a:r>
              <a:rPr lang="en-US" sz="2000" dirty="0"/>
              <a:t>Financial institutions</a:t>
            </a:r>
          </a:p>
          <a:p>
            <a:pPr marL="0" indent="0">
              <a:lnSpc>
                <a:spcPct val="100000"/>
              </a:lnSpc>
              <a:spcBef>
                <a:spcPts val="600"/>
              </a:spcBef>
            </a:pPr>
            <a:r>
              <a:rPr lang="en-US" sz="2000" dirty="0"/>
              <a:t>Good transportation options and infrastructure</a:t>
            </a:r>
          </a:p>
          <a:p>
            <a:pPr marL="0" indent="0">
              <a:lnSpc>
                <a:spcPct val="100000"/>
              </a:lnSpc>
              <a:spcBef>
                <a:spcPts val="600"/>
              </a:spcBef>
            </a:pPr>
            <a:r>
              <a:rPr lang="en-US" sz="2000" dirty="0"/>
              <a:t>Home ownership</a:t>
            </a:r>
          </a:p>
          <a:p>
            <a:pPr marL="0" indent="0">
              <a:lnSpc>
                <a:spcPct val="100000"/>
              </a:lnSpc>
              <a:spcBef>
                <a:spcPts val="600"/>
              </a:spcBef>
            </a:pPr>
            <a:r>
              <a:rPr lang="en-US" sz="2000" dirty="0"/>
              <a:t>Better performing schools</a:t>
            </a:r>
          </a:p>
          <a:p>
            <a:pPr marL="0" indent="0">
              <a:lnSpc>
                <a:spcPct val="100000"/>
              </a:lnSpc>
              <a:spcBef>
                <a:spcPts val="600"/>
              </a:spcBef>
            </a:pPr>
            <a:r>
              <a:rPr lang="en-US" sz="2000" dirty="0"/>
              <a:t>Sufficient healthy housing</a:t>
            </a:r>
          </a:p>
          <a:p>
            <a:pPr marL="0" indent="0">
              <a:lnSpc>
                <a:spcPct val="100000"/>
              </a:lnSpc>
              <a:spcBef>
                <a:spcPts val="600"/>
              </a:spcBef>
            </a:pPr>
            <a:r>
              <a:rPr lang="en-US" sz="2000" dirty="0"/>
              <a:t>Grocery stores</a:t>
            </a:r>
          </a:p>
          <a:p>
            <a:pPr marL="0" indent="0">
              <a:lnSpc>
                <a:spcPct val="100000"/>
              </a:lnSpc>
              <a:spcBef>
                <a:spcPts val="600"/>
              </a:spcBef>
            </a:pPr>
            <a:r>
              <a:rPr lang="en-US" sz="2000" dirty="0"/>
              <a:t>IT connectivity</a:t>
            </a:r>
          </a:p>
          <a:p>
            <a:pPr marL="0" indent="0">
              <a:lnSpc>
                <a:spcPct val="100000"/>
              </a:lnSpc>
              <a:spcBef>
                <a:spcPts val="600"/>
              </a:spcBef>
            </a:pPr>
            <a:r>
              <a:rPr lang="en-US" sz="2000" dirty="0"/>
              <a:t>Strong local governance</a:t>
            </a:r>
          </a:p>
          <a:p>
            <a:pPr marL="0" indent="0">
              <a:lnSpc>
                <a:spcPct val="100000"/>
              </a:lnSpc>
              <a:spcBef>
                <a:spcPts val="600"/>
              </a:spcBef>
            </a:pPr>
            <a:r>
              <a:rPr lang="en-US" sz="2000" dirty="0"/>
              <a:t>Parks &amp; trails</a:t>
            </a:r>
          </a:p>
        </p:txBody>
      </p:sp>
      <p:sp>
        <p:nvSpPr>
          <p:cNvPr id="13315" name="Rectangle 3"/>
          <p:cNvSpPr>
            <a:spLocks noGrp="1" noChangeArrowheads="1"/>
          </p:cNvSpPr>
          <p:nvPr>
            <p:ph type="body" sz="half" idx="4294967295"/>
          </p:nvPr>
        </p:nvSpPr>
        <p:spPr>
          <a:xfrm>
            <a:off x="7083389" y="1484264"/>
            <a:ext cx="4036059" cy="4930224"/>
          </a:xfrm>
          <a:prstGeom prst="rect">
            <a:avLst/>
          </a:prstGeom>
        </p:spPr>
        <p:txBody>
          <a:bodyPr>
            <a:noAutofit/>
          </a:bodyPr>
          <a:lstStyle/>
          <a:p>
            <a:pPr marL="0" indent="0">
              <a:lnSpc>
                <a:spcPct val="100000"/>
              </a:lnSpc>
              <a:spcBef>
                <a:spcPts val="600"/>
              </a:spcBef>
            </a:pPr>
            <a:r>
              <a:rPr lang="en-US" sz="2000" dirty="0"/>
              <a:t>Social/economic exclusion</a:t>
            </a:r>
          </a:p>
          <a:p>
            <a:pPr marL="0" indent="0">
              <a:lnSpc>
                <a:spcPct val="100000"/>
              </a:lnSpc>
              <a:spcBef>
                <a:spcPts val="600"/>
              </a:spcBef>
            </a:pPr>
            <a:r>
              <a:rPr lang="en-US" sz="2000" dirty="0"/>
              <a:t>Few small businesses</a:t>
            </a:r>
          </a:p>
          <a:p>
            <a:pPr marL="0" indent="0">
              <a:lnSpc>
                <a:spcPct val="100000"/>
              </a:lnSpc>
              <a:spcBef>
                <a:spcPts val="600"/>
              </a:spcBef>
            </a:pPr>
            <a:r>
              <a:rPr lang="en-US" sz="2000" dirty="0"/>
              <a:t>Payday lenders</a:t>
            </a:r>
          </a:p>
          <a:p>
            <a:pPr marL="0" indent="0">
              <a:lnSpc>
                <a:spcPct val="100000"/>
              </a:lnSpc>
              <a:spcBef>
                <a:spcPts val="600"/>
              </a:spcBef>
            </a:pPr>
            <a:r>
              <a:rPr lang="en-US" sz="2000" dirty="0"/>
              <a:t>Few transportation options</a:t>
            </a:r>
          </a:p>
          <a:p>
            <a:pPr marL="0" indent="0">
              <a:lnSpc>
                <a:spcPct val="100000"/>
              </a:lnSpc>
              <a:spcBef>
                <a:spcPts val="600"/>
              </a:spcBef>
            </a:pPr>
            <a:r>
              <a:rPr lang="en-US" sz="2000" dirty="0"/>
              <a:t>Rental housing/foreclosure</a:t>
            </a:r>
          </a:p>
          <a:p>
            <a:pPr marL="0" indent="0">
              <a:lnSpc>
                <a:spcPct val="100000"/>
              </a:lnSpc>
              <a:spcBef>
                <a:spcPts val="600"/>
              </a:spcBef>
            </a:pPr>
            <a:r>
              <a:rPr lang="en-US" sz="2000" dirty="0"/>
              <a:t>Poor performing schools</a:t>
            </a:r>
          </a:p>
          <a:p>
            <a:pPr marL="0" indent="0">
              <a:lnSpc>
                <a:spcPct val="100000"/>
              </a:lnSpc>
              <a:spcBef>
                <a:spcPts val="600"/>
              </a:spcBef>
            </a:pPr>
            <a:r>
              <a:rPr lang="en-US" sz="2000" dirty="0"/>
              <a:t>Poor and limited housing stock</a:t>
            </a:r>
          </a:p>
          <a:p>
            <a:pPr marL="0" indent="0">
              <a:lnSpc>
                <a:spcPct val="100000"/>
              </a:lnSpc>
              <a:spcBef>
                <a:spcPts val="600"/>
              </a:spcBef>
            </a:pPr>
            <a:r>
              <a:rPr lang="en-US" sz="2000" dirty="0"/>
              <a:t>Increased pollution and contaminated drinking water</a:t>
            </a:r>
          </a:p>
          <a:p>
            <a:pPr marL="0" indent="0">
              <a:lnSpc>
                <a:spcPct val="100000"/>
              </a:lnSpc>
              <a:spcBef>
                <a:spcPts val="600"/>
              </a:spcBef>
            </a:pPr>
            <a:r>
              <a:rPr lang="en-US" sz="2000" dirty="0"/>
              <a:t>Fast food restaurants</a:t>
            </a:r>
          </a:p>
          <a:p>
            <a:pPr marL="0" indent="0">
              <a:lnSpc>
                <a:spcPct val="100000"/>
              </a:lnSpc>
              <a:spcBef>
                <a:spcPts val="600"/>
              </a:spcBef>
            </a:pPr>
            <a:r>
              <a:rPr lang="en-US" sz="2000" dirty="0"/>
              <a:t>Limited IT connections</a:t>
            </a:r>
          </a:p>
          <a:p>
            <a:pPr marL="0" indent="0">
              <a:lnSpc>
                <a:spcPct val="100000"/>
              </a:lnSpc>
              <a:spcBef>
                <a:spcPts val="600"/>
              </a:spcBef>
            </a:pPr>
            <a:r>
              <a:rPr lang="en-US" sz="2000" dirty="0"/>
              <a:t>Weak local governance</a:t>
            </a:r>
          </a:p>
          <a:p>
            <a:pPr marL="0" indent="0">
              <a:lnSpc>
                <a:spcPct val="100000"/>
              </a:lnSpc>
              <a:spcBef>
                <a:spcPts val="600"/>
              </a:spcBef>
            </a:pPr>
            <a:r>
              <a:rPr lang="en-US" sz="2000" dirty="0"/>
              <a:t>Unsafe/limited parks</a:t>
            </a:r>
          </a:p>
        </p:txBody>
      </p:sp>
      <p:sp>
        <p:nvSpPr>
          <p:cNvPr id="13316" name="Text Box 4"/>
          <p:cNvSpPr txBox="1">
            <a:spLocks noChangeArrowheads="1"/>
          </p:cNvSpPr>
          <p:nvPr/>
        </p:nvSpPr>
        <p:spPr bwMode="auto">
          <a:xfrm>
            <a:off x="1473613" y="145272"/>
            <a:ext cx="3426908" cy="1077218"/>
          </a:xfrm>
          <a:prstGeom prst="rect">
            <a:avLst/>
          </a:prstGeom>
          <a:noFill/>
          <a:ln w="9525">
            <a:noFill/>
            <a:miter lim="800000"/>
            <a:headEnd/>
            <a:tailEnd/>
          </a:ln>
        </p:spPr>
        <p:txBody>
          <a:bodyPr wrap="square">
            <a:spAutoFit/>
          </a:bodyPr>
          <a:lstStyle/>
          <a:p>
            <a:pPr algn="ctr">
              <a:spcBef>
                <a:spcPct val="50000"/>
              </a:spcBef>
            </a:pPr>
            <a:r>
              <a:rPr lang="en-US" sz="3200" b="1" dirty="0">
                <a:ln w="22225">
                  <a:solidFill>
                    <a:srgbClr val="25CBD3"/>
                  </a:solidFill>
                  <a:prstDash val="solid"/>
                </a:ln>
                <a:solidFill>
                  <a:srgbClr val="25CBD3">
                    <a:lumMod val="40000"/>
                    <a:lumOff val="60000"/>
                  </a:srgbClr>
                </a:solidFill>
                <a:latin typeface="Calibri Light" panose="020F0302020204030204"/>
              </a:rPr>
              <a:t>Communities of Opportunity</a:t>
            </a:r>
            <a:endParaRPr lang="en-US" sz="3200" dirty="0">
              <a:solidFill>
                <a:srgbClr val="0073DF"/>
              </a:solidFill>
              <a:latin typeface="Calibri Light" panose="020F0302020204030204"/>
            </a:endParaRPr>
          </a:p>
        </p:txBody>
      </p:sp>
      <p:sp>
        <p:nvSpPr>
          <p:cNvPr id="13318" name="Text Box 6"/>
          <p:cNvSpPr txBox="1">
            <a:spLocks noChangeArrowheads="1"/>
          </p:cNvSpPr>
          <p:nvPr/>
        </p:nvSpPr>
        <p:spPr bwMode="auto">
          <a:xfrm>
            <a:off x="6914968" y="145272"/>
            <a:ext cx="3673365" cy="1077218"/>
          </a:xfrm>
          <a:prstGeom prst="rect">
            <a:avLst/>
          </a:prstGeom>
          <a:noFill/>
          <a:ln w="9525">
            <a:noFill/>
            <a:miter lim="800000"/>
            <a:headEnd/>
            <a:tailEnd/>
          </a:ln>
        </p:spPr>
        <p:txBody>
          <a:bodyPr wrap="square">
            <a:spAutoFit/>
          </a:bodyPr>
          <a:lstStyle/>
          <a:p>
            <a:pPr algn="ctr">
              <a:spcBef>
                <a:spcPct val="50000"/>
              </a:spcBef>
            </a:pPr>
            <a:r>
              <a:rPr lang="en-US" sz="3200" b="1" dirty="0">
                <a:ln w="12700">
                  <a:solidFill>
                    <a:srgbClr val="F3DC85">
                      <a:lumMod val="50000"/>
                    </a:srgbClr>
                  </a:solidFill>
                  <a:prstDash val="solid"/>
                </a:ln>
                <a:pattFill prst="narHorz">
                  <a:fgClr>
                    <a:srgbClr val="F3DC85"/>
                  </a:fgClr>
                  <a:bgClr>
                    <a:srgbClr val="F3DC85">
                      <a:lumMod val="40000"/>
                      <a:lumOff val="60000"/>
                    </a:srgbClr>
                  </a:bgClr>
                </a:pattFill>
                <a:effectLst>
                  <a:innerShdw blurRad="177800">
                    <a:srgbClr val="F3DC85">
                      <a:lumMod val="50000"/>
                    </a:srgbClr>
                  </a:innerShdw>
                </a:effectLst>
                <a:latin typeface="Calibri Light" panose="020F0302020204030204"/>
              </a:rPr>
              <a:t>Low-Opportunity Communities</a:t>
            </a:r>
          </a:p>
        </p:txBody>
      </p:sp>
      <p:sp>
        <p:nvSpPr>
          <p:cNvPr id="13320" name="Text Box 8"/>
          <p:cNvSpPr txBox="1">
            <a:spLocks noChangeArrowheads="1"/>
          </p:cNvSpPr>
          <p:nvPr/>
        </p:nvSpPr>
        <p:spPr bwMode="auto">
          <a:xfrm>
            <a:off x="5408109" y="1711620"/>
            <a:ext cx="1234440" cy="1019959"/>
          </a:xfrm>
          <a:prstGeom prst="rect">
            <a:avLst/>
          </a:prstGeom>
          <a:noFill/>
          <a:ln w="9525">
            <a:noFill/>
            <a:miter lim="800000"/>
            <a:headEnd/>
            <a:tailEnd/>
          </a:ln>
        </p:spPr>
        <p:txBody>
          <a:bodyPr>
            <a:spAutoFit/>
          </a:bodyPr>
          <a:lstStyle/>
          <a:p>
            <a:pPr algn="ctr">
              <a:lnSpc>
                <a:spcPts val="2400"/>
              </a:lnSpc>
            </a:pPr>
            <a:r>
              <a:rPr lang="en-US" sz="2400" b="1" dirty="0">
                <a:solidFill>
                  <a:srgbClr val="000000"/>
                </a:solidFill>
              </a:rPr>
              <a:t>Good Health Status</a:t>
            </a:r>
          </a:p>
        </p:txBody>
      </p:sp>
      <p:sp>
        <p:nvSpPr>
          <p:cNvPr id="13322" name="Text Box 10"/>
          <p:cNvSpPr txBox="1">
            <a:spLocks noChangeArrowheads="1"/>
          </p:cNvSpPr>
          <p:nvPr/>
        </p:nvSpPr>
        <p:spPr bwMode="auto">
          <a:xfrm>
            <a:off x="5446242" y="3244389"/>
            <a:ext cx="1158174" cy="3170099"/>
          </a:xfrm>
          <a:prstGeom prst="rect">
            <a:avLst/>
          </a:prstGeom>
          <a:noFill/>
          <a:ln w="9525">
            <a:noFill/>
            <a:miter lim="800000"/>
            <a:headEnd/>
            <a:tailEnd/>
          </a:ln>
        </p:spPr>
        <p:txBody>
          <a:bodyPr wrap="square">
            <a:spAutoFit/>
          </a:bodyPr>
          <a:lstStyle/>
          <a:p>
            <a:pPr algn="ctr">
              <a:lnSpc>
                <a:spcPts val="2400"/>
              </a:lnSpc>
              <a:spcAft>
                <a:spcPts val="600"/>
              </a:spcAft>
            </a:pPr>
            <a:r>
              <a:rPr lang="en-US" sz="2400" b="1" dirty="0">
                <a:solidFill>
                  <a:srgbClr val="000000"/>
                </a:solidFill>
              </a:rPr>
              <a:t>Poor Health Status</a:t>
            </a:r>
          </a:p>
          <a:p>
            <a:pPr>
              <a:lnSpc>
                <a:spcPts val="1600"/>
              </a:lnSpc>
              <a:spcBef>
                <a:spcPts val="1800"/>
              </a:spcBef>
            </a:pPr>
            <a:r>
              <a:rPr lang="en-US" sz="1600" dirty="0">
                <a:solidFill>
                  <a:srgbClr val="0073DF"/>
                </a:solidFill>
              </a:rPr>
              <a:t>Contributes to health disparities:</a:t>
            </a:r>
          </a:p>
          <a:p>
            <a:pPr>
              <a:buFontTx/>
              <a:buChar char="•"/>
            </a:pPr>
            <a:r>
              <a:rPr lang="en-US" sz="1600" dirty="0">
                <a:solidFill>
                  <a:srgbClr val="000000"/>
                </a:solidFill>
              </a:rPr>
              <a:t>Diabetes</a:t>
            </a:r>
          </a:p>
          <a:p>
            <a:pPr>
              <a:buFontTx/>
              <a:buChar char="•"/>
            </a:pPr>
            <a:r>
              <a:rPr lang="en-US" sz="1600" dirty="0">
                <a:solidFill>
                  <a:srgbClr val="000000"/>
                </a:solidFill>
              </a:rPr>
              <a:t>Cancer</a:t>
            </a:r>
          </a:p>
          <a:p>
            <a:pPr>
              <a:buFontTx/>
              <a:buChar char="•"/>
            </a:pPr>
            <a:r>
              <a:rPr lang="en-US" sz="1600" dirty="0">
                <a:solidFill>
                  <a:srgbClr val="000000"/>
                </a:solidFill>
              </a:rPr>
              <a:t>Asthma</a:t>
            </a:r>
          </a:p>
          <a:p>
            <a:pPr>
              <a:buFontTx/>
              <a:buChar char="•"/>
            </a:pPr>
            <a:r>
              <a:rPr lang="en-US" sz="1600" dirty="0">
                <a:solidFill>
                  <a:srgbClr val="000000"/>
                </a:solidFill>
              </a:rPr>
              <a:t>Obesity</a:t>
            </a:r>
          </a:p>
          <a:p>
            <a:pPr>
              <a:buFontTx/>
              <a:buChar char="•"/>
            </a:pPr>
            <a:r>
              <a:rPr lang="en-US" sz="1600" dirty="0">
                <a:solidFill>
                  <a:srgbClr val="000000"/>
                </a:solidFill>
              </a:rPr>
              <a:t>Injury</a:t>
            </a:r>
          </a:p>
        </p:txBody>
      </p:sp>
      <p:cxnSp>
        <p:nvCxnSpPr>
          <p:cNvPr id="13324" name="AutoShape 12"/>
          <p:cNvCxnSpPr>
            <a:cxnSpLocks noChangeShapeType="1"/>
          </p:cNvCxnSpPr>
          <p:nvPr/>
        </p:nvCxnSpPr>
        <p:spPr bwMode="auto">
          <a:xfrm flipV="1">
            <a:off x="5221607" y="2650579"/>
            <a:ext cx="848677" cy="565589"/>
          </a:xfrm>
          <a:prstGeom prst="curvedConnector2">
            <a:avLst/>
          </a:prstGeom>
          <a:noFill/>
          <a:ln w="38100">
            <a:solidFill>
              <a:schemeClr val="tx1"/>
            </a:solidFill>
            <a:round/>
            <a:headEnd/>
            <a:tailEnd type="triangle" w="med" len="med"/>
          </a:ln>
        </p:spPr>
      </p:cxnSp>
      <p:cxnSp>
        <p:nvCxnSpPr>
          <p:cNvPr id="13325" name="AutoShape 13"/>
          <p:cNvCxnSpPr>
            <a:cxnSpLocks noChangeShapeType="1"/>
          </p:cNvCxnSpPr>
          <p:nvPr/>
        </p:nvCxnSpPr>
        <p:spPr bwMode="auto">
          <a:xfrm rot="10800000" flipV="1">
            <a:off x="6055031" y="2695590"/>
            <a:ext cx="990226" cy="550188"/>
          </a:xfrm>
          <a:prstGeom prst="curvedConnector2">
            <a:avLst/>
          </a:prstGeom>
          <a:noFill/>
          <a:ln w="38100">
            <a:solidFill>
              <a:schemeClr val="tx1"/>
            </a:solidFill>
            <a:round/>
            <a:headEnd/>
            <a:tailEnd type="triangle" w="med" len="med"/>
          </a:ln>
        </p:spPr>
      </p:cxnSp>
      <p:sp>
        <p:nvSpPr>
          <p:cNvPr id="2" name="Rectangle 1"/>
          <p:cNvSpPr/>
          <p:nvPr/>
        </p:nvSpPr>
        <p:spPr>
          <a:xfrm>
            <a:off x="1139476" y="1477877"/>
            <a:ext cx="4095182" cy="5060946"/>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B7DB95">
                    <a:lumMod val="75000"/>
                  </a:srgbClr>
                </a:solidFill>
              </a:ln>
              <a:noFill/>
            </a:endParaRPr>
          </a:p>
        </p:txBody>
      </p:sp>
      <p:sp>
        <p:nvSpPr>
          <p:cNvPr id="4" name="Rectangle 3"/>
          <p:cNvSpPr/>
          <p:nvPr/>
        </p:nvSpPr>
        <p:spPr>
          <a:xfrm>
            <a:off x="7027984" y="1477877"/>
            <a:ext cx="3875805" cy="5060946"/>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5174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9" name="Group 3"/>
          <p:cNvGrpSpPr>
            <a:grpSpLocks/>
          </p:cNvGrpSpPr>
          <p:nvPr/>
        </p:nvGrpSpPr>
        <p:grpSpPr bwMode="auto">
          <a:xfrm>
            <a:off x="2649538" y="520700"/>
            <a:ext cx="6883400" cy="4999038"/>
            <a:chOff x="0" y="0"/>
            <a:chExt cx="4336" cy="3149"/>
          </a:xfrm>
        </p:grpSpPr>
        <p:sp>
          <p:nvSpPr>
            <p:cNvPr id="75777" name="AutoShape 1"/>
            <p:cNvSpPr>
              <a:spLocks/>
            </p:cNvSpPr>
            <p:nvPr/>
          </p:nvSpPr>
          <p:spPr bwMode="auto">
            <a:xfrm>
              <a:off x="0" y="0"/>
              <a:ext cx="4336" cy="3149"/>
            </a:xfrm>
            <a:prstGeom prst="triangle">
              <a:avLst>
                <a:gd name="adj" fmla="val 50000"/>
              </a:avLst>
            </a:prstGeom>
            <a:solidFill>
              <a:srgbClr val="BF12AB"/>
            </a:solidFill>
            <a:ln w="25400" cap="flat">
              <a:solidFill>
                <a:srgbClr val="000000"/>
              </a:solidFill>
              <a:prstDash val="solid"/>
              <a:miter lim="800000"/>
              <a:headEnd type="none" w="med" len="med"/>
              <a:tailEnd type="none" w="med" len="med"/>
            </a:ln>
            <a:effectLst>
              <a:outerShdw blurRad="50800" dist="38099" dir="2700000" algn="ctr" rotWithShape="0">
                <a:schemeClr val="bg2">
                  <a:alpha val="75000"/>
                </a:schemeClr>
              </a:outerShdw>
            </a:effectLst>
          </p:spPr>
          <p:txBody>
            <a:bodyPr lIns="0" tIns="0" rIns="0" bIns="0"/>
            <a:lstStyle/>
            <a:p>
              <a:pPr>
                <a:defRPr/>
              </a:pPr>
              <a:endParaRPr lang="en-US">
                <a:solidFill>
                  <a:srgbClr val="000000"/>
                </a:solidFill>
                <a:latin typeface="Arial" charset="0"/>
                <a:sym typeface="Arial" charset="0"/>
              </a:endParaRPr>
            </a:p>
          </p:txBody>
        </p:sp>
        <p:sp>
          <p:nvSpPr>
            <p:cNvPr id="75778" name="Rectangle 2"/>
            <p:cNvSpPr>
              <a:spLocks/>
            </p:cNvSpPr>
            <p:nvPr/>
          </p:nvSpPr>
          <p:spPr bwMode="auto">
            <a:xfrm>
              <a:off x="676" y="2770"/>
              <a:ext cx="2973" cy="116"/>
            </a:xfrm>
            <a:prstGeom prst="rect">
              <a:avLst/>
            </a:prstGeom>
            <a:noFill/>
            <a:ln>
              <a:noFill/>
            </a:ln>
            <a:effectLst>
              <a:outerShdw blurRad="508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ctr">
                <a:lnSpc>
                  <a:spcPct val="50000"/>
                </a:lnSpc>
                <a:spcBef>
                  <a:spcPts val="800"/>
                </a:spcBef>
                <a:defRPr/>
              </a:pPr>
              <a:r>
                <a:rPr lang="en-US" sz="2400" b="1" dirty="0">
                  <a:solidFill>
                    <a:srgbClr val="FEFEFE"/>
                  </a:solidFill>
                  <a:latin typeface="Gill Sans" charset="0"/>
                  <a:ea typeface="Gill Sans" charset="0"/>
                  <a:cs typeface="Gill Sans" charset="0"/>
                  <a:sym typeface="Gill Sans" charset="0"/>
                </a:rPr>
                <a:t>Adverse Childhood Experiences</a:t>
              </a:r>
            </a:p>
          </p:txBody>
        </p:sp>
      </p:grpSp>
      <p:grpSp>
        <p:nvGrpSpPr>
          <p:cNvPr id="75782" name="Group 6"/>
          <p:cNvGrpSpPr>
            <a:grpSpLocks/>
          </p:cNvGrpSpPr>
          <p:nvPr/>
        </p:nvGrpSpPr>
        <p:grpSpPr bwMode="auto">
          <a:xfrm>
            <a:off x="3254376" y="495300"/>
            <a:ext cx="5675313" cy="4121150"/>
            <a:chOff x="0" y="0"/>
            <a:chExt cx="3575" cy="2596"/>
          </a:xfrm>
        </p:grpSpPr>
        <p:sp>
          <p:nvSpPr>
            <p:cNvPr id="75780" name="AutoShape 4"/>
            <p:cNvSpPr>
              <a:spLocks/>
            </p:cNvSpPr>
            <p:nvPr/>
          </p:nvSpPr>
          <p:spPr bwMode="auto">
            <a:xfrm>
              <a:off x="0" y="0"/>
              <a:ext cx="3575" cy="2596"/>
            </a:xfrm>
            <a:prstGeom prst="triangle">
              <a:avLst>
                <a:gd name="adj" fmla="val 50000"/>
              </a:avLst>
            </a:prstGeom>
            <a:solidFill>
              <a:srgbClr val="E62339"/>
            </a:solidFill>
            <a:ln w="25400" cap="flat">
              <a:solidFill>
                <a:srgbClr val="000000"/>
              </a:solidFill>
              <a:prstDash val="solid"/>
              <a:miter lim="800000"/>
              <a:headEnd type="none" w="med" len="med"/>
              <a:tailEnd type="none" w="med" len="med"/>
            </a:ln>
            <a:effectLst>
              <a:outerShdw blurRad="50800" dist="38099" dir="2700000" algn="ctr" rotWithShape="0">
                <a:schemeClr val="bg2">
                  <a:alpha val="75000"/>
                </a:schemeClr>
              </a:outerShdw>
            </a:effectLst>
          </p:spPr>
          <p:txBody>
            <a:bodyPr lIns="0" tIns="0" rIns="0" bIns="0"/>
            <a:lstStyle/>
            <a:p>
              <a:pPr>
                <a:defRPr/>
              </a:pPr>
              <a:endParaRPr lang="en-US">
                <a:solidFill>
                  <a:srgbClr val="000000"/>
                </a:solidFill>
                <a:latin typeface="Arial" charset="0"/>
                <a:sym typeface="Arial" charset="0"/>
              </a:endParaRPr>
            </a:p>
          </p:txBody>
        </p:sp>
        <p:sp>
          <p:nvSpPr>
            <p:cNvPr id="2" name="Rectangle 5"/>
            <p:cNvSpPr>
              <a:spLocks/>
            </p:cNvSpPr>
            <p:nvPr/>
          </p:nvSpPr>
          <p:spPr bwMode="auto">
            <a:xfrm>
              <a:off x="883" y="2322"/>
              <a:ext cx="1808" cy="78"/>
            </a:xfrm>
            <a:prstGeom prst="rect">
              <a:avLst/>
            </a:prstGeom>
            <a:noFill/>
            <a:ln>
              <a:noFill/>
            </a:ln>
            <a:effectLst>
              <a:outerShdw blurRad="508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ctr">
                <a:lnSpc>
                  <a:spcPct val="50000"/>
                </a:lnSpc>
                <a:spcBef>
                  <a:spcPts val="800"/>
                </a:spcBef>
                <a:defRPr/>
              </a:pPr>
              <a:r>
                <a:rPr lang="en-US" sz="1600" b="1">
                  <a:solidFill>
                    <a:srgbClr val="FEFEFE"/>
                  </a:solidFill>
                  <a:latin typeface="Gill Sans" charset="0"/>
                  <a:ea typeface="Gill Sans" charset="0"/>
                  <a:cs typeface="Gill Sans" charset="0"/>
                  <a:sym typeface="Gill Sans" charset="0"/>
                </a:rPr>
                <a:t>Disrupted Neurodevelopment</a:t>
              </a:r>
            </a:p>
          </p:txBody>
        </p:sp>
      </p:grpSp>
      <p:grpSp>
        <p:nvGrpSpPr>
          <p:cNvPr id="75785" name="Group 9"/>
          <p:cNvGrpSpPr>
            <a:grpSpLocks/>
          </p:cNvGrpSpPr>
          <p:nvPr/>
        </p:nvGrpSpPr>
        <p:grpSpPr bwMode="auto">
          <a:xfrm>
            <a:off x="3833814" y="498476"/>
            <a:ext cx="4516437" cy="3279775"/>
            <a:chOff x="0" y="0"/>
            <a:chExt cx="2844" cy="2066"/>
          </a:xfrm>
        </p:grpSpPr>
        <p:sp>
          <p:nvSpPr>
            <p:cNvPr id="75783" name="AutoShape 7"/>
            <p:cNvSpPr>
              <a:spLocks/>
            </p:cNvSpPr>
            <p:nvPr/>
          </p:nvSpPr>
          <p:spPr bwMode="auto">
            <a:xfrm>
              <a:off x="0" y="0"/>
              <a:ext cx="2844" cy="2066"/>
            </a:xfrm>
            <a:prstGeom prst="triangle">
              <a:avLst>
                <a:gd name="adj" fmla="val 50000"/>
              </a:avLst>
            </a:prstGeom>
            <a:solidFill>
              <a:srgbClr val="9659A9"/>
            </a:solidFill>
            <a:ln w="25400" cap="flat">
              <a:solidFill>
                <a:srgbClr val="000000"/>
              </a:solidFill>
              <a:prstDash val="solid"/>
              <a:miter lim="800000"/>
              <a:headEnd type="none" w="med" len="med"/>
              <a:tailEnd type="none" w="med" len="med"/>
            </a:ln>
            <a:effectLst>
              <a:outerShdw blurRad="50800" dist="38099" dir="2700000" algn="ctr" rotWithShape="0">
                <a:schemeClr val="bg2">
                  <a:alpha val="75000"/>
                </a:schemeClr>
              </a:outerShdw>
            </a:effectLst>
          </p:spPr>
          <p:txBody>
            <a:bodyPr lIns="0" tIns="0" rIns="0" bIns="0"/>
            <a:lstStyle/>
            <a:p>
              <a:pPr>
                <a:defRPr/>
              </a:pPr>
              <a:endParaRPr lang="en-US">
                <a:solidFill>
                  <a:srgbClr val="000000"/>
                </a:solidFill>
                <a:latin typeface="Arial" charset="0"/>
                <a:sym typeface="Arial" charset="0"/>
              </a:endParaRPr>
            </a:p>
          </p:txBody>
        </p:sp>
        <p:sp>
          <p:nvSpPr>
            <p:cNvPr id="75784" name="Rectangle 8"/>
            <p:cNvSpPr>
              <a:spLocks/>
            </p:cNvSpPr>
            <p:nvPr/>
          </p:nvSpPr>
          <p:spPr bwMode="auto">
            <a:xfrm>
              <a:off x="726" y="1715"/>
              <a:ext cx="1416" cy="220"/>
            </a:xfrm>
            <a:prstGeom prst="rect">
              <a:avLst/>
            </a:prstGeom>
            <a:noFill/>
            <a:ln>
              <a:noFill/>
            </a:ln>
            <a:effectLst>
              <a:outerShdw blurRad="508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ctr">
                <a:lnSpc>
                  <a:spcPct val="50000"/>
                </a:lnSpc>
                <a:spcBef>
                  <a:spcPts val="800"/>
                </a:spcBef>
                <a:defRPr/>
              </a:pPr>
              <a:r>
                <a:rPr lang="en-US" sz="1600" b="1" dirty="0">
                  <a:solidFill>
                    <a:srgbClr val="FEFEFE"/>
                  </a:solidFill>
                  <a:latin typeface="Gill Sans" charset="0"/>
                  <a:ea typeface="Gill Sans" charset="0"/>
                  <a:cs typeface="Gill Sans" charset="0"/>
                  <a:sym typeface="Gill Sans" charset="0"/>
                </a:rPr>
                <a:t>Social, Emotional, and </a:t>
              </a:r>
            </a:p>
            <a:p>
              <a:pPr algn="ctr">
                <a:lnSpc>
                  <a:spcPct val="50000"/>
                </a:lnSpc>
                <a:spcBef>
                  <a:spcPts val="800"/>
                </a:spcBef>
                <a:defRPr/>
              </a:pPr>
              <a:r>
                <a:rPr lang="en-US" sz="1600" b="1" dirty="0">
                  <a:solidFill>
                    <a:srgbClr val="FEFEFE"/>
                  </a:solidFill>
                  <a:latin typeface="Gill Sans" charset="0"/>
                  <a:ea typeface="Gill Sans" charset="0"/>
                  <a:cs typeface="Gill Sans" charset="0"/>
                  <a:sym typeface="Gill Sans" charset="0"/>
                </a:rPr>
                <a:t>Cognitive Impairment</a:t>
              </a:r>
            </a:p>
          </p:txBody>
        </p:sp>
      </p:grpSp>
      <p:grpSp>
        <p:nvGrpSpPr>
          <p:cNvPr id="75781" name="Group 19"/>
          <p:cNvGrpSpPr>
            <a:grpSpLocks/>
          </p:cNvGrpSpPr>
          <p:nvPr/>
        </p:nvGrpSpPr>
        <p:grpSpPr bwMode="auto">
          <a:xfrm>
            <a:off x="4422776" y="508001"/>
            <a:ext cx="3336925" cy="2422525"/>
            <a:chOff x="0" y="0"/>
            <a:chExt cx="2101" cy="1526"/>
          </a:xfrm>
        </p:grpSpPr>
        <p:grpSp>
          <p:nvGrpSpPr>
            <p:cNvPr id="75786" name="Group 12"/>
            <p:cNvGrpSpPr>
              <a:grpSpLocks/>
            </p:cNvGrpSpPr>
            <p:nvPr/>
          </p:nvGrpSpPr>
          <p:grpSpPr bwMode="auto">
            <a:xfrm>
              <a:off x="0" y="0"/>
              <a:ext cx="2101" cy="1526"/>
              <a:chOff x="0" y="0"/>
              <a:chExt cx="2101" cy="1526"/>
            </a:xfrm>
          </p:grpSpPr>
          <p:sp>
            <p:nvSpPr>
              <p:cNvPr id="3" name="AutoShape 10"/>
              <p:cNvSpPr>
                <a:spLocks/>
              </p:cNvSpPr>
              <p:nvPr/>
            </p:nvSpPr>
            <p:spPr bwMode="auto">
              <a:xfrm>
                <a:off x="0" y="0"/>
                <a:ext cx="2101" cy="1526"/>
              </a:xfrm>
              <a:prstGeom prst="triangle">
                <a:avLst>
                  <a:gd name="adj" fmla="val 50000"/>
                </a:avLst>
              </a:prstGeom>
              <a:solidFill>
                <a:srgbClr val="6C4AA9"/>
              </a:solidFill>
              <a:ln w="12700" cap="flat">
                <a:solidFill>
                  <a:srgbClr val="000000"/>
                </a:solidFill>
                <a:prstDash val="solid"/>
                <a:miter lim="800000"/>
                <a:headEnd type="none" w="med" len="med"/>
                <a:tailEnd type="none" w="med" len="med"/>
              </a:ln>
              <a:effectLst>
                <a:outerShdw blurRad="50800" dist="38099" dir="2700000" algn="ctr" rotWithShape="0">
                  <a:schemeClr val="bg2">
                    <a:alpha val="75000"/>
                  </a:schemeClr>
                </a:outerShdw>
              </a:effectLst>
            </p:spPr>
            <p:txBody>
              <a:bodyPr lIns="0" tIns="0" rIns="0" bIns="0"/>
              <a:lstStyle/>
              <a:p>
                <a:pPr>
                  <a:defRPr/>
                </a:pPr>
                <a:endParaRPr lang="en-US">
                  <a:solidFill>
                    <a:srgbClr val="000000"/>
                  </a:solidFill>
                  <a:latin typeface="Arial" charset="0"/>
                  <a:sym typeface="Arial" charset="0"/>
                </a:endParaRPr>
              </a:p>
            </p:txBody>
          </p:sp>
          <p:sp>
            <p:nvSpPr>
              <p:cNvPr id="4" name="Rectangle 11"/>
              <p:cNvSpPr>
                <a:spLocks/>
              </p:cNvSpPr>
              <p:nvPr/>
            </p:nvSpPr>
            <p:spPr bwMode="auto">
              <a:xfrm>
                <a:off x="363" y="1210"/>
                <a:ext cx="1364" cy="220"/>
              </a:xfrm>
              <a:prstGeom prst="rect">
                <a:avLst/>
              </a:prstGeom>
              <a:noFill/>
              <a:ln>
                <a:noFill/>
              </a:ln>
              <a:effectLst>
                <a:outerShdw blurRad="508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ctr">
                  <a:lnSpc>
                    <a:spcPct val="50000"/>
                  </a:lnSpc>
                  <a:spcBef>
                    <a:spcPts val="800"/>
                  </a:spcBef>
                  <a:defRPr/>
                </a:pPr>
                <a:r>
                  <a:rPr lang="en-US" sz="1600" b="1" dirty="0">
                    <a:solidFill>
                      <a:srgbClr val="FEFEFE"/>
                    </a:solidFill>
                    <a:latin typeface="Gill Sans" charset="0"/>
                    <a:ea typeface="Gill Sans" charset="0"/>
                    <a:cs typeface="Gill Sans" charset="0"/>
                    <a:sym typeface="Gill Sans" charset="0"/>
                  </a:rPr>
                  <a:t>Adoption of</a:t>
                </a:r>
              </a:p>
              <a:p>
                <a:pPr algn="ctr">
                  <a:lnSpc>
                    <a:spcPct val="50000"/>
                  </a:lnSpc>
                  <a:spcBef>
                    <a:spcPts val="800"/>
                  </a:spcBef>
                  <a:defRPr/>
                </a:pPr>
                <a:r>
                  <a:rPr lang="en-US" sz="1600" b="1" dirty="0">
                    <a:solidFill>
                      <a:srgbClr val="FEFEFE"/>
                    </a:solidFill>
                    <a:latin typeface="Gill Sans" charset="0"/>
                    <a:ea typeface="Gill Sans" charset="0"/>
                    <a:cs typeface="Gill Sans" charset="0"/>
                    <a:sym typeface="Gill Sans" charset="0"/>
                  </a:rPr>
                  <a:t>Health Risk Behaviors</a:t>
                </a:r>
              </a:p>
            </p:txBody>
          </p:sp>
        </p:grpSp>
        <p:grpSp>
          <p:nvGrpSpPr>
            <p:cNvPr id="75787" name="Group 15"/>
            <p:cNvGrpSpPr>
              <a:grpSpLocks/>
            </p:cNvGrpSpPr>
            <p:nvPr/>
          </p:nvGrpSpPr>
          <p:grpSpPr bwMode="auto">
            <a:xfrm>
              <a:off x="355" y="11"/>
              <a:ext cx="1403" cy="1019"/>
              <a:chOff x="0" y="0"/>
              <a:chExt cx="1402" cy="1018"/>
            </a:xfrm>
          </p:grpSpPr>
          <p:sp>
            <p:nvSpPr>
              <p:cNvPr id="75789" name="AutoShape 13"/>
              <p:cNvSpPr>
                <a:spLocks/>
              </p:cNvSpPr>
              <p:nvPr/>
            </p:nvSpPr>
            <p:spPr bwMode="auto">
              <a:xfrm>
                <a:off x="0" y="0"/>
                <a:ext cx="1402" cy="1018"/>
              </a:xfrm>
              <a:prstGeom prst="triangle">
                <a:avLst>
                  <a:gd name="adj" fmla="val 50000"/>
                </a:avLst>
              </a:prstGeom>
              <a:solidFill>
                <a:srgbClr val="FF9E41"/>
              </a:solidFill>
              <a:ln w="12700" cap="flat">
                <a:solidFill>
                  <a:srgbClr val="000000"/>
                </a:solidFill>
                <a:prstDash val="solid"/>
                <a:miter lim="800000"/>
                <a:headEnd type="none" w="med" len="med"/>
                <a:tailEnd type="none" w="med" len="med"/>
              </a:ln>
              <a:effectLst>
                <a:outerShdw blurRad="50800" dist="38099" dir="2700000" algn="ctr" rotWithShape="0">
                  <a:schemeClr val="bg2">
                    <a:alpha val="75000"/>
                  </a:schemeClr>
                </a:outerShdw>
              </a:effectLst>
            </p:spPr>
            <p:txBody>
              <a:bodyPr lIns="0" tIns="0" rIns="0" bIns="0"/>
              <a:lstStyle/>
              <a:p>
                <a:pPr>
                  <a:defRPr/>
                </a:pPr>
                <a:endParaRPr lang="en-US">
                  <a:solidFill>
                    <a:srgbClr val="000000"/>
                  </a:solidFill>
                  <a:latin typeface="Arial" charset="0"/>
                  <a:sym typeface="Arial" charset="0"/>
                </a:endParaRPr>
              </a:p>
            </p:txBody>
          </p:sp>
          <p:sp>
            <p:nvSpPr>
              <p:cNvPr id="75790" name="Rectangle 14"/>
              <p:cNvSpPr>
                <a:spLocks/>
              </p:cNvSpPr>
              <p:nvPr/>
            </p:nvSpPr>
            <p:spPr bwMode="auto">
              <a:xfrm>
                <a:off x="198" y="637"/>
                <a:ext cx="1005" cy="362"/>
              </a:xfrm>
              <a:prstGeom prst="rect">
                <a:avLst/>
              </a:prstGeom>
              <a:noFill/>
              <a:ln>
                <a:noFill/>
              </a:ln>
              <a:effectLst>
                <a:outerShdw blurRad="508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ctr">
                  <a:lnSpc>
                    <a:spcPct val="50000"/>
                  </a:lnSpc>
                  <a:spcBef>
                    <a:spcPts val="800"/>
                  </a:spcBef>
                  <a:defRPr/>
                </a:pPr>
                <a:r>
                  <a:rPr lang="en-US" sz="1600" b="1" dirty="0">
                    <a:solidFill>
                      <a:srgbClr val="FEFEFE"/>
                    </a:solidFill>
                    <a:latin typeface="Gill Sans" charset="0"/>
                    <a:ea typeface="Gill Sans" charset="0"/>
                    <a:cs typeface="Gill Sans" charset="0"/>
                    <a:sym typeface="Gill Sans" charset="0"/>
                  </a:rPr>
                  <a:t>Disease, </a:t>
                </a:r>
              </a:p>
              <a:p>
                <a:pPr algn="ctr">
                  <a:lnSpc>
                    <a:spcPct val="50000"/>
                  </a:lnSpc>
                  <a:spcBef>
                    <a:spcPts val="800"/>
                  </a:spcBef>
                  <a:defRPr/>
                </a:pPr>
                <a:r>
                  <a:rPr lang="en-US" sz="1600" b="1" dirty="0">
                    <a:solidFill>
                      <a:srgbClr val="FEFEFE"/>
                    </a:solidFill>
                    <a:latin typeface="Gill Sans" charset="0"/>
                    <a:ea typeface="Gill Sans" charset="0"/>
                    <a:cs typeface="Gill Sans" charset="0"/>
                    <a:sym typeface="Gill Sans" charset="0"/>
                  </a:rPr>
                  <a:t>Disability &amp;</a:t>
                </a:r>
              </a:p>
              <a:p>
                <a:pPr algn="ctr">
                  <a:lnSpc>
                    <a:spcPct val="50000"/>
                  </a:lnSpc>
                  <a:spcBef>
                    <a:spcPts val="800"/>
                  </a:spcBef>
                  <a:defRPr/>
                </a:pPr>
                <a:r>
                  <a:rPr lang="en-US" sz="1600" b="1" dirty="0">
                    <a:solidFill>
                      <a:srgbClr val="FEFEFE"/>
                    </a:solidFill>
                    <a:latin typeface="Gill Sans" charset="0"/>
                    <a:ea typeface="Gill Sans" charset="0"/>
                    <a:cs typeface="Gill Sans" charset="0"/>
                    <a:sym typeface="Gill Sans" charset="0"/>
                  </a:rPr>
                  <a:t>Social Problems</a:t>
                </a:r>
              </a:p>
            </p:txBody>
          </p:sp>
        </p:grpSp>
        <p:grpSp>
          <p:nvGrpSpPr>
            <p:cNvPr id="75788" name="Group 18"/>
            <p:cNvGrpSpPr>
              <a:grpSpLocks/>
            </p:cNvGrpSpPr>
            <p:nvPr/>
          </p:nvGrpSpPr>
          <p:grpSpPr bwMode="auto">
            <a:xfrm>
              <a:off x="662" y="11"/>
              <a:ext cx="778" cy="565"/>
              <a:chOff x="0" y="0"/>
              <a:chExt cx="778" cy="564"/>
            </a:xfrm>
          </p:grpSpPr>
          <p:sp>
            <p:nvSpPr>
              <p:cNvPr id="75792" name="AutoShape 16"/>
              <p:cNvSpPr>
                <a:spLocks/>
              </p:cNvSpPr>
              <p:nvPr/>
            </p:nvSpPr>
            <p:spPr bwMode="auto">
              <a:xfrm>
                <a:off x="0" y="0"/>
                <a:ext cx="778" cy="564"/>
              </a:xfrm>
              <a:prstGeom prst="triangle">
                <a:avLst>
                  <a:gd name="adj" fmla="val 50000"/>
                </a:avLst>
              </a:prstGeom>
              <a:solidFill>
                <a:srgbClr val="FFC330"/>
              </a:solidFill>
              <a:ln w="12700" cap="flat">
                <a:solidFill>
                  <a:srgbClr val="000000"/>
                </a:solidFill>
                <a:prstDash val="solid"/>
                <a:miter lim="800000"/>
                <a:headEnd type="none" w="med" len="med"/>
                <a:tailEnd type="none" w="med" len="med"/>
              </a:ln>
              <a:effectLst>
                <a:outerShdw blurRad="50800" dist="38099" dir="2700000" algn="ctr" rotWithShape="0">
                  <a:schemeClr val="bg2">
                    <a:alpha val="75000"/>
                  </a:schemeClr>
                </a:outerShdw>
              </a:effectLst>
            </p:spPr>
            <p:txBody>
              <a:bodyPr lIns="0" tIns="0" rIns="0" bIns="0"/>
              <a:lstStyle/>
              <a:p>
                <a:pPr>
                  <a:defRPr/>
                </a:pPr>
                <a:endParaRPr lang="en-US">
                  <a:solidFill>
                    <a:srgbClr val="000000"/>
                  </a:solidFill>
                  <a:latin typeface="Arial" charset="0"/>
                  <a:sym typeface="Arial" charset="0"/>
                </a:endParaRPr>
              </a:p>
            </p:txBody>
          </p:sp>
          <p:sp>
            <p:nvSpPr>
              <p:cNvPr id="75793" name="Rectangle 17"/>
              <p:cNvSpPr>
                <a:spLocks/>
              </p:cNvSpPr>
              <p:nvPr/>
            </p:nvSpPr>
            <p:spPr bwMode="auto">
              <a:xfrm>
                <a:off x="209" y="323"/>
                <a:ext cx="358" cy="219"/>
              </a:xfrm>
              <a:prstGeom prst="rect">
                <a:avLst/>
              </a:prstGeom>
              <a:noFill/>
              <a:ln>
                <a:noFill/>
              </a:ln>
              <a:effectLst>
                <a:outerShdw blurRad="508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ctr">
                  <a:lnSpc>
                    <a:spcPct val="50000"/>
                  </a:lnSpc>
                  <a:spcBef>
                    <a:spcPts val="800"/>
                  </a:spcBef>
                  <a:defRPr/>
                </a:pPr>
                <a:r>
                  <a:rPr lang="en-US" sz="1600" b="1" dirty="0">
                    <a:solidFill>
                      <a:srgbClr val="FEFEFE"/>
                    </a:solidFill>
                    <a:latin typeface="Gill Sans" charset="0"/>
                    <a:ea typeface="Gill Sans" charset="0"/>
                    <a:cs typeface="Gill Sans" charset="0"/>
                    <a:sym typeface="Gill Sans" charset="0"/>
                  </a:rPr>
                  <a:t>Early </a:t>
                </a:r>
              </a:p>
              <a:p>
                <a:pPr algn="ctr">
                  <a:lnSpc>
                    <a:spcPct val="50000"/>
                  </a:lnSpc>
                  <a:spcBef>
                    <a:spcPts val="800"/>
                  </a:spcBef>
                  <a:defRPr/>
                </a:pPr>
                <a:r>
                  <a:rPr lang="en-US" sz="1600" b="1" dirty="0">
                    <a:solidFill>
                      <a:srgbClr val="FEFEFE"/>
                    </a:solidFill>
                    <a:latin typeface="Gill Sans" charset="0"/>
                    <a:ea typeface="Gill Sans" charset="0"/>
                    <a:cs typeface="Gill Sans" charset="0"/>
                    <a:sym typeface="Gill Sans" charset="0"/>
                  </a:rPr>
                  <a:t>Death</a:t>
                </a:r>
              </a:p>
            </p:txBody>
          </p:sp>
        </p:grpSp>
      </p:grpSp>
      <p:sp>
        <p:nvSpPr>
          <p:cNvPr id="75796" name="Line 20"/>
          <p:cNvSpPr>
            <a:spLocks noChangeShapeType="1"/>
          </p:cNvSpPr>
          <p:nvPr/>
        </p:nvSpPr>
        <p:spPr bwMode="auto">
          <a:xfrm flipH="1">
            <a:off x="2743200" y="1130300"/>
            <a:ext cx="2438400" cy="3530600"/>
          </a:xfrm>
          <a:prstGeom prst="line">
            <a:avLst/>
          </a:prstGeom>
          <a:noFill/>
          <a:ln w="50800">
            <a:solidFill>
              <a:srgbClr val="6D6D6D"/>
            </a:solidFill>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en-US">
              <a:solidFill>
                <a:srgbClr val="000000"/>
              </a:solidFill>
            </a:endParaRPr>
          </a:p>
        </p:txBody>
      </p:sp>
      <p:sp>
        <p:nvSpPr>
          <p:cNvPr id="75797" name="Rectangle 21"/>
          <p:cNvSpPr>
            <a:spLocks/>
          </p:cNvSpPr>
          <p:nvPr/>
        </p:nvSpPr>
        <p:spPr bwMode="auto">
          <a:xfrm rot="-3392508">
            <a:off x="2033095" y="4973380"/>
            <a:ext cx="7979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spcBef>
                <a:spcPts val="1700"/>
              </a:spcBef>
            </a:pPr>
            <a:r>
              <a:rPr lang="en-US" altLang="en-US" sz="1200">
                <a:latin typeface="Cambria Bold" panose="02040803050406030204" pitchFamily="18" charset="0"/>
                <a:ea typeface="Cambria Bold" panose="02040803050406030204" pitchFamily="18" charset="0"/>
                <a:cs typeface="Cambria Bold" panose="02040803050406030204" pitchFamily="18" charset="0"/>
                <a:sym typeface="Cambria Bold" panose="02040803050406030204" pitchFamily="18" charset="0"/>
              </a:rPr>
              <a:t>Conception</a:t>
            </a:r>
          </a:p>
        </p:txBody>
      </p:sp>
      <p:sp>
        <p:nvSpPr>
          <p:cNvPr id="75798" name="Rectangle 22"/>
          <p:cNvSpPr>
            <a:spLocks/>
          </p:cNvSpPr>
          <p:nvPr/>
        </p:nvSpPr>
        <p:spPr bwMode="auto">
          <a:xfrm rot="-3390000">
            <a:off x="5125595" y="785555"/>
            <a:ext cx="4199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spcBef>
                <a:spcPts val="1700"/>
              </a:spcBef>
            </a:pPr>
            <a:r>
              <a:rPr lang="en-US" altLang="en-US" sz="1200" dirty="0">
                <a:latin typeface="Cambria Bold" panose="02040803050406030204" pitchFamily="18" charset="0"/>
                <a:ea typeface="Cambria Bold" panose="02040803050406030204" pitchFamily="18" charset="0"/>
                <a:cs typeface="Cambria Bold" panose="02040803050406030204" pitchFamily="18" charset="0"/>
                <a:sym typeface="Cambria Bold" panose="02040803050406030204" pitchFamily="18" charset="0"/>
              </a:rPr>
              <a:t>Death</a:t>
            </a:r>
          </a:p>
        </p:txBody>
      </p:sp>
      <p:sp>
        <p:nvSpPr>
          <p:cNvPr id="24" name="Rectangle 5"/>
          <p:cNvSpPr txBox="1">
            <a:spLocks noChangeArrowheads="1"/>
          </p:cNvSpPr>
          <p:nvPr/>
        </p:nvSpPr>
        <p:spPr>
          <a:xfrm>
            <a:off x="8919713" y="516147"/>
            <a:ext cx="3183147" cy="5181600"/>
          </a:xfrm>
          <a:prstGeom prst="rect">
            <a:avLst/>
          </a:prstGeom>
        </p:spPr>
        <p:txBody>
          <a:bodyPr rIns="176107"/>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eaLnBrk="1" hangingPunct="1">
              <a:buClr>
                <a:srgbClr val="1097CC"/>
              </a:buClr>
            </a:pPr>
            <a:r>
              <a:rPr lang="en-US" altLang="en-US" sz="1867" dirty="0" smtClean="0">
                <a:solidFill>
                  <a:srgbClr val="000000"/>
                </a:solidFill>
              </a:rPr>
              <a:t>HOUSEHOLD DYSFUNCTION</a:t>
            </a:r>
          </a:p>
          <a:p>
            <a:pPr marL="662501" lvl="1" eaLnBrk="1" hangingPunct="1">
              <a:buClr>
                <a:srgbClr val="1097CC"/>
              </a:buClr>
            </a:pPr>
            <a:r>
              <a:rPr lang="en-US" altLang="en-US" sz="1867" dirty="0" smtClean="0">
                <a:solidFill>
                  <a:srgbClr val="000000"/>
                </a:solidFill>
              </a:rPr>
              <a:t>Divorce</a:t>
            </a:r>
            <a:endParaRPr lang="en-US" altLang="en-US" sz="1867" dirty="0">
              <a:solidFill>
                <a:srgbClr val="000000"/>
              </a:solidFill>
            </a:endParaRPr>
          </a:p>
          <a:p>
            <a:pPr marL="662501" lvl="1" eaLnBrk="1" hangingPunct="1">
              <a:buClr>
                <a:srgbClr val="1097CC"/>
              </a:buClr>
            </a:pPr>
            <a:r>
              <a:rPr lang="en-US" altLang="en-US" sz="1867" dirty="0">
                <a:solidFill>
                  <a:srgbClr val="000000"/>
                </a:solidFill>
              </a:rPr>
              <a:t>Separation</a:t>
            </a:r>
          </a:p>
          <a:p>
            <a:pPr marL="662501" lvl="1" eaLnBrk="1" hangingPunct="1">
              <a:buClr>
                <a:srgbClr val="1097CC"/>
              </a:buClr>
            </a:pPr>
            <a:r>
              <a:rPr lang="en-US" altLang="en-US" sz="1867" dirty="0">
                <a:solidFill>
                  <a:srgbClr val="000000"/>
                </a:solidFill>
              </a:rPr>
              <a:t>Alcoholism</a:t>
            </a:r>
          </a:p>
          <a:p>
            <a:pPr marL="662501" lvl="1" eaLnBrk="1" hangingPunct="1">
              <a:buClr>
                <a:srgbClr val="1097CC"/>
              </a:buClr>
            </a:pPr>
            <a:r>
              <a:rPr lang="en-US" altLang="en-US" sz="1867" dirty="0">
                <a:solidFill>
                  <a:srgbClr val="000000"/>
                </a:solidFill>
              </a:rPr>
              <a:t>Drug use</a:t>
            </a:r>
          </a:p>
          <a:p>
            <a:pPr marL="662501" lvl="1" eaLnBrk="1" hangingPunct="1">
              <a:buClr>
                <a:srgbClr val="1097CC"/>
              </a:buClr>
            </a:pPr>
            <a:r>
              <a:rPr lang="en-US" altLang="en-US" sz="1867" dirty="0">
                <a:solidFill>
                  <a:srgbClr val="000000"/>
                </a:solidFill>
              </a:rPr>
              <a:t>Incarceration</a:t>
            </a:r>
          </a:p>
          <a:p>
            <a:pPr marL="662501" lvl="1" eaLnBrk="1" hangingPunct="1">
              <a:buClr>
                <a:srgbClr val="1097CC"/>
              </a:buClr>
            </a:pPr>
            <a:r>
              <a:rPr lang="en-US" altLang="en-US" sz="1867" dirty="0">
                <a:solidFill>
                  <a:srgbClr val="000000"/>
                </a:solidFill>
              </a:rPr>
              <a:t>Mental illness</a:t>
            </a:r>
          </a:p>
          <a:p>
            <a:pPr marL="662501" lvl="1" eaLnBrk="1" hangingPunct="1">
              <a:buClr>
                <a:srgbClr val="1097CC"/>
              </a:buClr>
            </a:pPr>
            <a:r>
              <a:rPr lang="en-US" altLang="en-US" sz="1867" dirty="0">
                <a:solidFill>
                  <a:srgbClr val="000000"/>
                </a:solidFill>
              </a:rPr>
              <a:t>Domestic violence</a:t>
            </a:r>
          </a:p>
          <a:p>
            <a:pPr eaLnBrk="1" hangingPunct="1">
              <a:buClr>
                <a:srgbClr val="1097CC"/>
              </a:buClr>
            </a:pPr>
            <a:r>
              <a:rPr lang="en-US" altLang="en-US" sz="1867" dirty="0" smtClean="0">
                <a:solidFill>
                  <a:srgbClr val="000000"/>
                </a:solidFill>
              </a:rPr>
              <a:t>ABUSE/NEGLECT</a:t>
            </a:r>
            <a:endParaRPr lang="en-US" altLang="en-US" sz="1867" dirty="0">
              <a:solidFill>
                <a:srgbClr val="000000"/>
              </a:solidFill>
            </a:endParaRPr>
          </a:p>
          <a:p>
            <a:pPr marL="662501" lvl="1" eaLnBrk="1" hangingPunct="1">
              <a:buClr>
                <a:srgbClr val="1097CC"/>
              </a:buClr>
            </a:pPr>
            <a:r>
              <a:rPr lang="en-US" altLang="en-US" sz="1867" dirty="0">
                <a:solidFill>
                  <a:srgbClr val="000000"/>
                </a:solidFill>
              </a:rPr>
              <a:t>Physical </a:t>
            </a:r>
          </a:p>
          <a:p>
            <a:pPr marL="662501" lvl="1" eaLnBrk="1" hangingPunct="1">
              <a:buClr>
                <a:srgbClr val="1097CC"/>
              </a:buClr>
            </a:pPr>
            <a:r>
              <a:rPr lang="en-US" altLang="en-US" sz="1867" dirty="0">
                <a:solidFill>
                  <a:srgbClr val="000000"/>
                </a:solidFill>
              </a:rPr>
              <a:t>Sexual</a:t>
            </a:r>
          </a:p>
          <a:p>
            <a:pPr marL="662501" lvl="1" eaLnBrk="1" hangingPunct="1">
              <a:buClr>
                <a:srgbClr val="1097CC"/>
              </a:buClr>
            </a:pPr>
            <a:r>
              <a:rPr lang="en-US" altLang="en-US" sz="1867" dirty="0">
                <a:solidFill>
                  <a:srgbClr val="000000"/>
                </a:solidFill>
              </a:rPr>
              <a:t>Emotional</a:t>
            </a:r>
          </a:p>
          <a:p>
            <a:pPr marL="662501" lvl="1" eaLnBrk="1" hangingPunct="1">
              <a:buClr>
                <a:srgbClr val="1097CC"/>
              </a:buClr>
            </a:pPr>
            <a:r>
              <a:rPr lang="en-US" altLang="en-US" sz="1867" dirty="0">
                <a:solidFill>
                  <a:srgbClr val="000000"/>
                </a:solidFill>
              </a:rPr>
              <a:t>Verbal</a:t>
            </a:r>
          </a:p>
        </p:txBody>
      </p:sp>
      <p:sp>
        <p:nvSpPr>
          <p:cNvPr id="5" name="TextBox 4"/>
          <p:cNvSpPr txBox="1"/>
          <p:nvPr/>
        </p:nvSpPr>
        <p:spPr>
          <a:xfrm>
            <a:off x="1239550" y="5776913"/>
            <a:ext cx="9497600" cy="954107"/>
          </a:xfrm>
          <a:prstGeom prst="rect">
            <a:avLst/>
          </a:prstGeom>
          <a:noFill/>
        </p:spPr>
        <p:txBody>
          <a:bodyPr wrap="none" rtlCol="0">
            <a:spAutoFit/>
          </a:bodyPr>
          <a:lstStyle/>
          <a:p>
            <a:r>
              <a:rPr lang="en-US" sz="2800" dirty="0" smtClean="0">
                <a:solidFill>
                  <a:srgbClr val="000000"/>
                </a:solidFill>
              </a:rPr>
              <a:t>Adverse Childhood Experiences influence health and well-being </a:t>
            </a:r>
          </a:p>
          <a:p>
            <a:pPr algn="ctr"/>
            <a:r>
              <a:rPr lang="en-US" sz="2800" dirty="0" smtClean="0">
                <a:solidFill>
                  <a:srgbClr val="000000"/>
                </a:solidFill>
              </a:rPr>
              <a:t>throughout the lifespan</a:t>
            </a:r>
            <a:endParaRPr lang="en-US" sz="2800" dirty="0">
              <a:solidFill>
                <a:srgbClr val="000000"/>
              </a:solidFill>
            </a:endParaRPr>
          </a:p>
        </p:txBody>
      </p:sp>
    </p:spTree>
    <p:extLst>
      <p:ext uri="{BB962C8B-B14F-4D97-AF65-F5344CB8AC3E}">
        <p14:creationId xmlns:p14="http://schemas.microsoft.com/office/powerpoint/2010/main" val="152098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853" y="874207"/>
            <a:ext cx="10503012" cy="53357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1269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30" y="643095"/>
            <a:ext cx="9663135" cy="5701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1716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981200" y="152400"/>
            <a:ext cx="9596034" cy="922638"/>
          </a:xfrm>
        </p:spPr>
        <p:txBody>
          <a:bodyPr>
            <a:normAutofit fontScale="90000"/>
          </a:bodyPr>
          <a:lstStyle/>
          <a:p>
            <a:r>
              <a:rPr lang="en-US" sz="2400" dirty="0">
                <a:solidFill>
                  <a:schemeClr val="accent1">
                    <a:lumMod val="75000"/>
                  </a:schemeClr>
                </a:solidFill>
                <a:latin typeface="Times New Roman" pitchFamily="18" charset="0"/>
                <a:cs typeface="Times New Roman" pitchFamily="18" charset="0"/>
              </a:rPr>
              <a:t>Adverse Childhood Experiences (ACEs</a:t>
            </a:r>
            <a:r>
              <a:rPr lang="en-US" sz="2400" dirty="0" smtClean="0">
                <a:solidFill>
                  <a:schemeClr val="accent1">
                    <a:lumMod val="75000"/>
                  </a:schemeClr>
                </a:solidFill>
                <a:latin typeface="Times New Roman" pitchFamily="18" charset="0"/>
                <a:cs typeface="Times New Roman" pitchFamily="18" charset="0"/>
              </a:rPr>
              <a:t>) among MN college students </a:t>
            </a:r>
            <a:r>
              <a:rPr lang="en-US" sz="2400" dirty="0">
                <a:solidFill>
                  <a:schemeClr val="accent1">
                    <a:lumMod val="75000"/>
                  </a:schemeClr>
                </a:solidFill>
                <a:latin typeface="Times New Roman" pitchFamily="18" charset="0"/>
                <a:cs typeface="Times New Roman" pitchFamily="18" charset="0"/>
              </a:rPr>
              <a:t/>
            </a:r>
            <a:br>
              <a:rPr lang="en-US" sz="2400" dirty="0">
                <a:solidFill>
                  <a:schemeClr val="accent1">
                    <a:lumMod val="75000"/>
                  </a:schemeClr>
                </a:solidFill>
                <a:latin typeface="Times New Roman" pitchFamily="18" charset="0"/>
                <a:cs typeface="Times New Roman" pitchFamily="18" charset="0"/>
              </a:rPr>
            </a:br>
            <a:r>
              <a:rPr lang="en-US" sz="2400" dirty="0">
                <a:solidFill>
                  <a:schemeClr val="accent1">
                    <a:lumMod val="75000"/>
                  </a:schemeClr>
                </a:solidFill>
                <a:latin typeface="Times New Roman" pitchFamily="18" charset="0"/>
                <a:cs typeface="Times New Roman" pitchFamily="18" charset="0"/>
              </a:rPr>
              <a:t>Association Mean Number of Days of Poor Mental Health (undergraduates)</a:t>
            </a:r>
            <a:endParaRPr lang="en-US" dirty="0">
              <a:solidFill>
                <a:schemeClr val="accent1">
                  <a:lumMod val="75000"/>
                </a:schemeClr>
              </a:solidFill>
              <a:latin typeface="Times New Roman" pitchFamily="18" charset="0"/>
              <a:cs typeface="Times New Roman" pitchFamily="18" charset="0"/>
            </a:endParaRPr>
          </a:p>
        </p:txBody>
      </p:sp>
      <p:graphicFrame>
        <p:nvGraphicFramePr>
          <p:cNvPr id="3" name="Chart 2"/>
          <p:cNvGraphicFramePr/>
          <p:nvPr>
            <p:extLst/>
          </p:nvPr>
        </p:nvGraphicFramePr>
        <p:xfrm>
          <a:off x="2306665" y="1197235"/>
          <a:ext cx="8229600" cy="506627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708543" y="5786910"/>
            <a:ext cx="3954162" cy="369332"/>
          </a:xfrm>
          <a:prstGeom prst="rect">
            <a:avLst/>
          </a:prstGeom>
          <a:noFill/>
        </p:spPr>
        <p:txBody>
          <a:bodyPr wrap="square" rtlCol="0">
            <a:spAutoFit/>
          </a:bodyPr>
          <a:lstStyle/>
          <a:p>
            <a:r>
              <a:rPr lang="en-US" dirty="0"/>
              <a:t>Number of ACEs</a:t>
            </a:r>
          </a:p>
        </p:txBody>
      </p:sp>
      <p:sp>
        <p:nvSpPr>
          <p:cNvPr id="2" name="TextBox 1"/>
          <p:cNvSpPr txBox="1"/>
          <p:nvPr/>
        </p:nvSpPr>
        <p:spPr>
          <a:xfrm>
            <a:off x="3968059" y="6291950"/>
            <a:ext cx="5289250" cy="369332"/>
          </a:xfrm>
          <a:prstGeom prst="rect">
            <a:avLst/>
          </a:prstGeom>
          <a:solidFill>
            <a:schemeClr val="bg2">
              <a:lumMod val="50000"/>
            </a:schemeClr>
          </a:solidFill>
        </p:spPr>
        <p:txBody>
          <a:bodyPr wrap="square" rtlCol="0">
            <a:spAutoFit/>
          </a:bodyPr>
          <a:lstStyle/>
          <a:p>
            <a:r>
              <a:rPr lang="en-US" dirty="0">
                <a:solidFill>
                  <a:schemeClr val="bg1"/>
                </a:solidFill>
              </a:rPr>
              <a:t>Poor days of health based on past 30 days</a:t>
            </a:r>
          </a:p>
        </p:txBody>
      </p:sp>
    </p:spTree>
    <p:extLst>
      <p:ext uri="{BB962C8B-B14F-4D97-AF65-F5344CB8AC3E}">
        <p14:creationId xmlns:p14="http://schemas.microsoft.com/office/powerpoint/2010/main" val="40932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21507"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21508" name="Rectangle 4"/>
          <p:cNvSpPr>
            <a:spLocks noChangeArrowheads="1"/>
          </p:cNvSpPr>
          <p:nvPr/>
        </p:nvSpPr>
        <p:spPr bwMode="auto">
          <a:xfrm>
            <a:off x="2057400" y="1"/>
            <a:ext cx="8229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a:solidFill>
                  <a:srgbClr val="0073DF"/>
                </a:solidFill>
                <a:latin typeface="Univers (W1)" charset="0"/>
              </a:rPr>
              <a:t>ACE Score and</a:t>
            </a:r>
            <a:br>
              <a:rPr lang="en-US" altLang="en-US" sz="2400" b="1" dirty="0">
                <a:solidFill>
                  <a:srgbClr val="0073DF"/>
                </a:solidFill>
                <a:latin typeface="Univers (W1)" charset="0"/>
              </a:rPr>
            </a:br>
            <a:r>
              <a:rPr lang="en-US" altLang="en-US" sz="2400" b="1" dirty="0">
                <a:solidFill>
                  <a:srgbClr val="0073DF"/>
                </a:solidFill>
                <a:latin typeface="Univers (W1)" charset="0"/>
              </a:rPr>
              <a:t> Alcoholism, Suicide Attempts, or Sexual Assault</a:t>
            </a:r>
          </a:p>
        </p:txBody>
      </p:sp>
      <p:graphicFrame>
        <p:nvGraphicFramePr>
          <p:cNvPr id="2" name="Object 5">
            <a:hlinkClick r:id="" action="ppaction://ole?verb=0"/>
          </p:cNvPr>
          <p:cNvGraphicFramePr>
            <a:graphicFrameLocks/>
          </p:cNvGraphicFramePr>
          <p:nvPr/>
        </p:nvGraphicFramePr>
        <p:xfrm>
          <a:off x="1828800" y="825500"/>
          <a:ext cx="8534400" cy="5378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992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827" y="499142"/>
            <a:ext cx="6515100" cy="701679"/>
          </a:xfrm>
        </p:spPr>
        <p:txBody>
          <a:bodyPr>
            <a:normAutofit/>
          </a:bodyPr>
          <a:lstStyle/>
          <a:p>
            <a:r>
              <a:rPr lang="en-US" dirty="0" smtClean="0"/>
              <a:t>My One Main Point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1229" y="2054679"/>
            <a:ext cx="2781300" cy="2857500"/>
          </a:xfrm>
          <a:prstGeom prst="rect">
            <a:avLst/>
          </a:prstGeom>
        </p:spPr>
      </p:pic>
      <p:sp>
        <p:nvSpPr>
          <p:cNvPr id="5" name="Rectangle 4"/>
          <p:cNvSpPr/>
          <p:nvPr/>
        </p:nvSpPr>
        <p:spPr>
          <a:xfrm>
            <a:off x="939930" y="1987978"/>
            <a:ext cx="7367308" cy="3970318"/>
          </a:xfrm>
          <a:prstGeom prst="rect">
            <a:avLst/>
          </a:prstGeom>
        </p:spPr>
        <p:txBody>
          <a:bodyPr wrap="square">
            <a:spAutoFit/>
          </a:bodyPr>
          <a:lstStyle/>
          <a:p>
            <a:pPr>
              <a:lnSpc>
                <a:spcPct val="150000"/>
              </a:lnSpc>
            </a:pPr>
            <a:r>
              <a:rPr lang="en-US" sz="3600" i="1" dirty="0">
                <a:solidFill>
                  <a:srgbClr val="000000"/>
                </a:solidFill>
              </a:rPr>
              <a:t>“…the community in the fullest sense is the smallest unit of health…to speak of the health of an isolated individual is a contradiction in terms.”</a:t>
            </a:r>
          </a:p>
          <a:p>
            <a:pPr>
              <a:lnSpc>
                <a:spcPct val="150000"/>
              </a:lnSpc>
            </a:pPr>
            <a:r>
              <a:rPr lang="en-US" sz="1200" dirty="0">
                <a:solidFill>
                  <a:srgbClr val="000000"/>
                </a:solidFill>
              </a:rPr>
              <a:t>		</a:t>
            </a:r>
            <a:r>
              <a:rPr lang="en-US" sz="2400" dirty="0" smtClean="0">
                <a:solidFill>
                  <a:srgbClr val="000000"/>
                </a:solidFill>
              </a:rPr>
              <a:t>Wendell </a:t>
            </a:r>
            <a:r>
              <a:rPr lang="en-US" sz="2400" dirty="0">
                <a:solidFill>
                  <a:srgbClr val="000000"/>
                </a:solidFill>
              </a:rPr>
              <a:t>Berry in Health is Membership</a:t>
            </a:r>
          </a:p>
        </p:txBody>
      </p:sp>
    </p:spTree>
    <p:extLst>
      <p:ext uri="{BB962C8B-B14F-4D97-AF65-F5344CB8AC3E}">
        <p14:creationId xmlns:p14="http://schemas.microsoft.com/office/powerpoint/2010/main" val="83926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3122" y="129963"/>
            <a:ext cx="6295487" cy="49632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3122" y="5309180"/>
            <a:ext cx="6295487" cy="1347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6145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518474" y="152401"/>
            <a:ext cx="10718276" cy="823784"/>
          </a:xfrm>
        </p:spPr>
        <p:txBody>
          <a:bodyPr>
            <a:normAutofit fontScale="90000"/>
          </a:bodyPr>
          <a:lstStyle/>
          <a:p>
            <a:r>
              <a:rPr lang="en-US" sz="2800" dirty="0">
                <a:solidFill>
                  <a:schemeClr val="accent1">
                    <a:lumMod val="75000"/>
                  </a:schemeClr>
                </a:solidFill>
                <a:latin typeface="Times New Roman" pitchFamily="18" charset="0"/>
                <a:cs typeface="Times New Roman" pitchFamily="18" charset="0"/>
              </a:rPr>
              <a:t>Adverse Childhood Experiences (ACEs</a:t>
            </a:r>
            <a:r>
              <a:rPr lang="en-US" sz="2800" dirty="0" smtClean="0">
                <a:solidFill>
                  <a:schemeClr val="accent1">
                    <a:lumMod val="75000"/>
                  </a:schemeClr>
                </a:solidFill>
                <a:latin typeface="Times New Roman" pitchFamily="18" charset="0"/>
                <a:cs typeface="Times New Roman" pitchFamily="18" charset="0"/>
              </a:rPr>
              <a:t>) Distribution among MN college students</a:t>
            </a:r>
            <a:endParaRPr lang="en-US" sz="2800" dirty="0">
              <a:solidFill>
                <a:schemeClr val="accent1">
                  <a:lumMod val="75000"/>
                </a:schemeClr>
              </a:solidFill>
              <a:latin typeface="Times New Roman" pitchFamily="18" charset="0"/>
              <a:cs typeface="Times New Roman" pitchFamily="18" charset="0"/>
            </a:endParaRPr>
          </a:p>
        </p:txBody>
      </p:sp>
      <p:graphicFrame>
        <p:nvGraphicFramePr>
          <p:cNvPr id="5" name="Chart 4"/>
          <p:cNvGraphicFramePr/>
          <p:nvPr>
            <p:extLst>
              <p:ext uri="{D42A27DB-BD31-4B8C-83A1-F6EECF244321}">
                <p14:modId xmlns:p14="http://schemas.microsoft.com/office/powerpoint/2010/main" val="1096042048"/>
              </p:ext>
            </p:extLst>
          </p:nvPr>
        </p:nvGraphicFramePr>
        <p:xfrm>
          <a:off x="1048200" y="976185"/>
          <a:ext cx="9958565" cy="53955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253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034" y="291403"/>
            <a:ext cx="9752731" cy="61495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9931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53" y="271305"/>
            <a:ext cx="10118382" cy="62026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8109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0717" y="1092558"/>
            <a:ext cx="8340131" cy="486703"/>
          </a:xfrm>
        </p:spPr>
        <p:txBody>
          <a:bodyPr/>
          <a:lstStyle/>
          <a:p>
            <a:r>
              <a:rPr lang="en-US" sz="2400" dirty="0" err="1">
                <a:solidFill>
                  <a:srgbClr val="C00000"/>
                </a:solidFill>
              </a:rPr>
              <a:t>Ehlinger’s</a:t>
            </a:r>
            <a:r>
              <a:rPr lang="en-US" sz="2400" dirty="0">
                <a:solidFill>
                  <a:srgbClr val="C00000"/>
                </a:solidFill>
              </a:rPr>
              <a:t> beliefs about the contributions to health determinants </a:t>
            </a:r>
          </a:p>
        </p:txBody>
      </p:sp>
      <p:graphicFrame>
        <p:nvGraphicFramePr>
          <p:cNvPr id="7" name="Content Placeholder 6"/>
          <p:cNvGraphicFramePr>
            <a:graphicFrameLocks noGrp="1"/>
          </p:cNvGraphicFramePr>
          <p:nvPr>
            <p:ph idx="4294967295"/>
            <p:extLst/>
          </p:nvPr>
        </p:nvGraphicFramePr>
        <p:xfrm>
          <a:off x="1188284" y="1931975"/>
          <a:ext cx="7658100" cy="42211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034424" y="1627427"/>
            <a:ext cx="2538248" cy="369332"/>
          </a:xfrm>
          <a:prstGeom prst="rect">
            <a:avLst/>
          </a:prstGeom>
          <a:noFill/>
        </p:spPr>
        <p:txBody>
          <a:bodyPr wrap="square" rtlCol="0">
            <a:spAutoFit/>
          </a:bodyPr>
          <a:lstStyle/>
          <a:p>
            <a:fld id="{FC126C14-E55A-409E-A5D1-85B5424E28BF}" type="CATEGORYNAME">
              <a:rPr lang="en-US">
                <a:solidFill>
                  <a:srgbClr val="000000"/>
                </a:solidFill>
              </a:rPr>
              <a:pPr/>
              <a:t>Genes and Biology</a:t>
            </a:fld>
            <a:endParaRPr lang="en-US" sz="2800" b="1" dirty="0">
              <a:solidFill>
                <a:srgbClr val="000000"/>
              </a:solidFill>
            </a:endParaRPr>
          </a:p>
        </p:txBody>
      </p:sp>
      <p:sp>
        <p:nvSpPr>
          <p:cNvPr id="9" name="TextBox 8"/>
          <p:cNvSpPr txBox="1"/>
          <p:nvPr/>
        </p:nvSpPr>
        <p:spPr>
          <a:xfrm>
            <a:off x="1900880" y="1982126"/>
            <a:ext cx="1507624" cy="646331"/>
          </a:xfrm>
          <a:prstGeom prst="rect">
            <a:avLst/>
          </a:prstGeom>
          <a:noFill/>
        </p:spPr>
        <p:txBody>
          <a:bodyPr wrap="square" rtlCol="0">
            <a:spAutoFit/>
          </a:bodyPr>
          <a:lstStyle/>
          <a:p>
            <a:fld id="{FB60CCA2-8122-4969-B0DB-C8981D0E0347}" type="CATEGORYNAME">
              <a:rPr lang="en-US">
                <a:solidFill>
                  <a:srgbClr val="000000"/>
                </a:solidFill>
              </a:rPr>
              <a:pPr/>
              <a:t>Physical Environment</a:t>
            </a:fld>
            <a:endParaRPr lang="en-US" sz="2800" b="1" dirty="0">
              <a:solidFill>
                <a:srgbClr val="000000"/>
              </a:solidFill>
            </a:endParaRPr>
          </a:p>
        </p:txBody>
      </p:sp>
      <p:sp>
        <p:nvSpPr>
          <p:cNvPr id="10" name="TextBox 9"/>
          <p:cNvSpPr txBox="1"/>
          <p:nvPr/>
        </p:nvSpPr>
        <p:spPr>
          <a:xfrm>
            <a:off x="1839213" y="3215125"/>
            <a:ext cx="1507624" cy="646331"/>
          </a:xfrm>
          <a:prstGeom prst="rect">
            <a:avLst/>
          </a:prstGeom>
          <a:noFill/>
        </p:spPr>
        <p:txBody>
          <a:bodyPr wrap="square" rtlCol="0">
            <a:spAutoFit/>
          </a:bodyPr>
          <a:lstStyle/>
          <a:p>
            <a:r>
              <a:rPr lang="en-US" dirty="0">
                <a:solidFill>
                  <a:srgbClr val="000000"/>
                </a:solidFill>
              </a:rPr>
              <a:t>Clinical</a:t>
            </a:r>
            <a:br>
              <a:rPr lang="en-US" dirty="0">
                <a:solidFill>
                  <a:srgbClr val="000000"/>
                </a:solidFill>
              </a:rPr>
            </a:br>
            <a:r>
              <a:rPr lang="en-US" dirty="0">
                <a:solidFill>
                  <a:srgbClr val="000000"/>
                </a:solidFill>
              </a:rPr>
              <a:t>Care</a:t>
            </a:r>
            <a:endParaRPr lang="en-US" sz="2800" b="1" dirty="0">
              <a:solidFill>
                <a:srgbClr val="000000"/>
              </a:solidFill>
            </a:endParaRPr>
          </a:p>
        </p:txBody>
      </p:sp>
      <p:sp>
        <p:nvSpPr>
          <p:cNvPr id="11" name="TextBox 10"/>
          <p:cNvSpPr txBox="1"/>
          <p:nvPr/>
        </p:nvSpPr>
        <p:spPr>
          <a:xfrm>
            <a:off x="2183277" y="5010641"/>
            <a:ext cx="1883594" cy="646331"/>
          </a:xfrm>
          <a:prstGeom prst="rect">
            <a:avLst/>
          </a:prstGeom>
          <a:noFill/>
        </p:spPr>
        <p:txBody>
          <a:bodyPr wrap="square" rtlCol="0">
            <a:spAutoFit/>
          </a:bodyPr>
          <a:lstStyle/>
          <a:p>
            <a:r>
              <a:rPr lang="en-US" dirty="0">
                <a:solidFill>
                  <a:srgbClr val="000000"/>
                </a:solidFill>
              </a:rPr>
              <a:t>Health </a:t>
            </a:r>
            <a:br>
              <a:rPr lang="en-US" dirty="0">
                <a:solidFill>
                  <a:srgbClr val="000000"/>
                </a:solidFill>
              </a:rPr>
            </a:br>
            <a:r>
              <a:rPr lang="en-US" dirty="0">
                <a:solidFill>
                  <a:srgbClr val="000000"/>
                </a:solidFill>
              </a:rPr>
              <a:t>Behaviors</a:t>
            </a:r>
            <a:endParaRPr lang="en-US" sz="2800" b="1" dirty="0">
              <a:solidFill>
                <a:srgbClr val="000000"/>
              </a:solidFill>
            </a:endParaRPr>
          </a:p>
        </p:txBody>
      </p:sp>
      <p:sp>
        <p:nvSpPr>
          <p:cNvPr id="12" name="TextBox 11"/>
          <p:cNvSpPr txBox="1"/>
          <p:nvPr/>
        </p:nvSpPr>
        <p:spPr>
          <a:xfrm>
            <a:off x="6190783" y="1739919"/>
            <a:ext cx="2110737" cy="646331"/>
          </a:xfrm>
          <a:prstGeom prst="rect">
            <a:avLst/>
          </a:prstGeom>
          <a:noFill/>
        </p:spPr>
        <p:txBody>
          <a:bodyPr wrap="square" rtlCol="0">
            <a:spAutoFit/>
          </a:bodyPr>
          <a:lstStyle/>
          <a:p>
            <a:pPr algn="ctr"/>
            <a:r>
              <a:rPr lang="en-US" dirty="0">
                <a:solidFill>
                  <a:srgbClr val="000000"/>
                </a:solidFill>
              </a:rPr>
              <a:t>Social and Economic</a:t>
            </a:r>
            <a:br>
              <a:rPr lang="en-US" dirty="0">
                <a:solidFill>
                  <a:srgbClr val="000000"/>
                </a:solidFill>
              </a:rPr>
            </a:br>
            <a:r>
              <a:rPr lang="en-US" dirty="0">
                <a:solidFill>
                  <a:srgbClr val="000000"/>
                </a:solidFill>
              </a:rPr>
              <a:t>Factors</a:t>
            </a:r>
          </a:p>
        </p:txBody>
      </p:sp>
      <p:cxnSp>
        <p:nvCxnSpPr>
          <p:cNvPr id="13" name="Straight Connector 12"/>
          <p:cNvCxnSpPr/>
          <p:nvPr/>
        </p:nvCxnSpPr>
        <p:spPr>
          <a:xfrm>
            <a:off x="3920868" y="1996759"/>
            <a:ext cx="292009" cy="25051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94004" y="2647422"/>
            <a:ext cx="414501" cy="1687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497047" y="3640566"/>
            <a:ext cx="704206" cy="245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34424" y="5011970"/>
            <a:ext cx="433370" cy="2433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623423" y="2386250"/>
            <a:ext cx="202975" cy="4299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492108" y="2851183"/>
            <a:ext cx="811441" cy="523220"/>
          </a:xfrm>
          <a:prstGeom prst="rect">
            <a:avLst/>
          </a:prstGeom>
        </p:spPr>
        <p:txBody>
          <a:bodyPr wrap="none">
            <a:spAutoFit/>
          </a:bodyPr>
          <a:lstStyle/>
          <a:p>
            <a:pPr algn="r"/>
            <a:r>
              <a:rPr lang="en-US" sz="2800" b="1" dirty="0">
                <a:solidFill>
                  <a:prstClr val="white"/>
                </a:solidFill>
              </a:rPr>
              <a:t>10%</a:t>
            </a:r>
          </a:p>
        </p:txBody>
      </p:sp>
      <p:sp>
        <p:nvSpPr>
          <p:cNvPr id="21" name="Rectangle 20"/>
          <p:cNvSpPr/>
          <p:nvPr/>
        </p:nvSpPr>
        <p:spPr>
          <a:xfrm>
            <a:off x="4148911" y="2386249"/>
            <a:ext cx="811441" cy="523220"/>
          </a:xfrm>
          <a:prstGeom prst="rect">
            <a:avLst/>
          </a:prstGeom>
        </p:spPr>
        <p:txBody>
          <a:bodyPr wrap="none">
            <a:spAutoFit/>
          </a:bodyPr>
          <a:lstStyle/>
          <a:p>
            <a:pPr algn="r"/>
            <a:r>
              <a:rPr lang="en-US" sz="2800" b="1" dirty="0">
                <a:solidFill>
                  <a:prstClr val="white"/>
                </a:solidFill>
              </a:rPr>
              <a:t>10%</a:t>
            </a:r>
          </a:p>
        </p:txBody>
      </p:sp>
      <p:sp>
        <p:nvSpPr>
          <p:cNvPr id="22" name="Rectangle 21"/>
          <p:cNvSpPr/>
          <p:nvPr/>
        </p:nvSpPr>
        <p:spPr>
          <a:xfrm>
            <a:off x="3239692" y="3791901"/>
            <a:ext cx="811441" cy="523220"/>
          </a:xfrm>
          <a:prstGeom prst="rect">
            <a:avLst/>
          </a:prstGeom>
        </p:spPr>
        <p:txBody>
          <a:bodyPr wrap="none">
            <a:spAutoFit/>
          </a:bodyPr>
          <a:lstStyle/>
          <a:p>
            <a:pPr algn="r"/>
            <a:r>
              <a:rPr lang="en-US" sz="2800" b="1" dirty="0">
                <a:solidFill>
                  <a:prstClr val="white"/>
                </a:solidFill>
              </a:rPr>
              <a:t>10%</a:t>
            </a:r>
          </a:p>
        </p:txBody>
      </p:sp>
      <p:sp>
        <p:nvSpPr>
          <p:cNvPr id="23" name="Rectangle 22"/>
          <p:cNvSpPr/>
          <p:nvPr/>
        </p:nvSpPr>
        <p:spPr>
          <a:xfrm>
            <a:off x="3592201" y="4402835"/>
            <a:ext cx="811441" cy="523220"/>
          </a:xfrm>
          <a:prstGeom prst="rect">
            <a:avLst/>
          </a:prstGeom>
        </p:spPr>
        <p:txBody>
          <a:bodyPr wrap="none">
            <a:spAutoFit/>
          </a:bodyPr>
          <a:lstStyle/>
          <a:p>
            <a:pPr algn="r"/>
            <a:r>
              <a:rPr lang="en-US" sz="2800" b="1" dirty="0">
                <a:solidFill>
                  <a:prstClr val="white"/>
                </a:solidFill>
              </a:rPr>
              <a:t>10%</a:t>
            </a:r>
          </a:p>
        </p:txBody>
      </p:sp>
      <p:sp>
        <p:nvSpPr>
          <p:cNvPr id="24" name="Rectangle 23"/>
          <p:cNvSpPr/>
          <p:nvPr/>
        </p:nvSpPr>
        <p:spPr>
          <a:xfrm>
            <a:off x="5365327" y="3827647"/>
            <a:ext cx="811441" cy="523220"/>
          </a:xfrm>
          <a:prstGeom prst="rect">
            <a:avLst/>
          </a:prstGeom>
        </p:spPr>
        <p:txBody>
          <a:bodyPr wrap="none">
            <a:spAutoFit/>
          </a:bodyPr>
          <a:lstStyle/>
          <a:p>
            <a:pPr algn="r"/>
            <a:r>
              <a:rPr lang="en-US" sz="2800" b="1" dirty="0">
                <a:solidFill>
                  <a:prstClr val="white"/>
                </a:solidFill>
              </a:rPr>
              <a:t>60%</a:t>
            </a:r>
          </a:p>
        </p:txBody>
      </p:sp>
      <p:sp>
        <p:nvSpPr>
          <p:cNvPr id="25" name="Content Placeholder 2"/>
          <p:cNvSpPr txBox="1">
            <a:spLocks/>
          </p:cNvSpPr>
          <p:nvPr/>
        </p:nvSpPr>
        <p:spPr>
          <a:xfrm>
            <a:off x="8116066" y="2163429"/>
            <a:ext cx="3438542" cy="3993183"/>
          </a:xfrm>
          <a:prstGeom prst="rect">
            <a:avLst/>
          </a:prstGeom>
        </p:spPr>
        <p:txBody>
          <a:bodyPr>
            <a:noAutofit/>
          </a:bodyPr>
          <a:lstStyle>
            <a:lvl1pPr marL="96441" indent="-96441" algn="l" defTabSz="385763" rtl="0" eaLnBrk="1" latinLnBrk="0" hangingPunct="1">
              <a:lnSpc>
                <a:spcPct val="90000"/>
              </a:lnSpc>
              <a:spcBef>
                <a:spcPts val="422"/>
              </a:spcBef>
              <a:buFont typeface="Arial" panose="020B0604020202020204" pitchFamily="34" charset="0"/>
              <a:buChar char="•"/>
              <a:defRPr sz="1181" kern="1200">
                <a:solidFill>
                  <a:schemeClr val="tx1"/>
                </a:solidFill>
                <a:latin typeface="+mn-lt"/>
                <a:ea typeface="+mn-ea"/>
                <a:cs typeface="+mn-cs"/>
              </a:defRPr>
            </a:lvl1pPr>
            <a:lvl2pPr marL="289322" indent="-96441" algn="l" defTabSz="385763" rtl="0" eaLnBrk="1" latinLnBrk="0" hangingPunct="1">
              <a:lnSpc>
                <a:spcPct val="90000"/>
              </a:lnSpc>
              <a:spcBef>
                <a:spcPts val="211"/>
              </a:spcBef>
              <a:buFont typeface="Arial" panose="020B0604020202020204" pitchFamily="34" charset="0"/>
              <a:buChar char="•"/>
              <a:defRPr sz="1013" kern="1200">
                <a:solidFill>
                  <a:schemeClr val="tx1"/>
                </a:solidFill>
                <a:latin typeface="+mn-lt"/>
                <a:ea typeface="+mn-ea"/>
                <a:cs typeface="+mn-cs"/>
              </a:defRPr>
            </a:lvl2pPr>
            <a:lvl3pPr marL="482204" indent="-96441" algn="l" defTabSz="385763" rtl="0" eaLnBrk="1" latinLnBrk="0" hangingPunct="1">
              <a:lnSpc>
                <a:spcPct val="90000"/>
              </a:lnSpc>
              <a:spcBef>
                <a:spcPts val="211"/>
              </a:spcBef>
              <a:buFont typeface="Arial" panose="020B0604020202020204" pitchFamily="34" charset="0"/>
              <a:buChar char="•"/>
              <a:defRPr sz="844" kern="1200">
                <a:solidFill>
                  <a:schemeClr val="tx1"/>
                </a:solidFill>
                <a:latin typeface="+mn-lt"/>
                <a:ea typeface="+mn-ea"/>
                <a:cs typeface="+mn-cs"/>
              </a:defRPr>
            </a:lvl3pPr>
            <a:lvl4pPr marL="675085"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4pPr>
            <a:lvl5pPr marL="867966"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800" dirty="0">
                <a:solidFill>
                  <a:srgbClr val="0070C0"/>
                </a:solidFill>
              </a:rPr>
              <a:t>Determinants are created &amp; enhanced mostly by policies and systems that impact the physical and social environment</a:t>
            </a:r>
          </a:p>
          <a:p>
            <a:pPr marL="0" indent="0">
              <a:lnSpc>
                <a:spcPct val="100000"/>
              </a:lnSpc>
              <a:spcBef>
                <a:spcPts val="0"/>
              </a:spcBef>
              <a:buFont typeface="Arial" panose="020B0604020202020204" pitchFamily="34" charset="0"/>
              <a:buNone/>
            </a:pPr>
            <a:endParaRPr lang="en-US" sz="2800" dirty="0">
              <a:solidFill>
                <a:srgbClr val="0070C0"/>
              </a:solidFill>
            </a:endParaRPr>
          </a:p>
        </p:txBody>
      </p:sp>
      <p:sp>
        <p:nvSpPr>
          <p:cNvPr id="29" name="Title 1"/>
          <p:cNvSpPr txBox="1">
            <a:spLocks/>
          </p:cNvSpPr>
          <p:nvPr/>
        </p:nvSpPr>
        <p:spPr>
          <a:xfrm>
            <a:off x="1772081" y="43942"/>
            <a:ext cx="7793183" cy="1070871"/>
          </a:xfrm>
          <a:prstGeom prst="rect">
            <a:avLst/>
          </a:prstGeom>
        </p:spPr>
        <p:txBody>
          <a:bodyPr>
            <a:noAutofit/>
          </a:bodyPr>
          <a:lstStyle>
            <a:lvl1pPr algn="l" defTabSz="385763" rtl="0" eaLnBrk="1" latinLnBrk="0" hangingPunct="1">
              <a:lnSpc>
                <a:spcPct val="100000"/>
              </a:lnSpc>
              <a:spcBef>
                <a:spcPct val="0"/>
              </a:spcBef>
              <a:buNone/>
              <a:defRPr sz="2800" b="1" kern="1200">
                <a:solidFill>
                  <a:schemeClr val="tx1"/>
                </a:solidFill>
                <a:latin typeface="+mn-lt"/>
                <a:ea typeface="+mj-ea"/>
                <a:cs typeface="+mj-cs"/>
              </a:defRPr>
            </a:lvl1pPr>
          </a:lstStyle>
          <a:p>
            <a:pPr algn="ctr"/>
            <a:r>
              <a:rPr lang="en-US" sz="3600" b="0" dirty="0">
                <a:solidFill>
                  <a:srgbClr val="C00000"/>
                </a:solidFill>
              </a:rPr>
              <a:t>Expand the Understanding of</a:t>
            </a:r>
            <a:br>
              <a:rPr lang="en-US" sz="3600" b="0" dirty="0">
                <a:solidFill>
                  <a:srgbClr val="C00000"/>
                </a:solidFill>
              </a:rPr>
            </a:br>
            <a:r>
              <a:rPr lang="en-US" sz="3600" b="0" dirty="0">
                <a:solidFill>
                  <a:srgbClr val="C00000"/>
                </a:solidFill>
              </a:rPr>
              <a:t>What Creates Health</a:t>
            </a:r>
          </a:p>
        </p:txBody>
      </p:sp>
    </p:spTree>
    <p:extLst>
      <p:ext uri="{BB962C8B-B14F-4D97-AF65-F5344CB8AC3E}">
        <p14:creationId xmlns:p14="http://schemas.microsoft.com/office/powerpoint/2010/main" val="27177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dissolve">
                                      <p:cBhvr>
                                        <p:cTn id="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0738" y="1260531"/>
            <a:ext cx="6673887" cy="5150780"/>
          </a:xfrm>
          <a:prstGeom prst="rect">
            <a:avLst/>
          </a:prstGeom>
        </p:spPr>
      </p:pic>
      <p:sp>
        <p:nvSpPr>
          <p:cNvPr id="17" name="Title 3"/>
          <p:cNvSpPr txBox="1">
            <a:spLocks/>
          </p:cNvSpPr>
          <p:nvPr/>
        </p:nvSpPr>
        <p:spPr>
          <a:xfrm>
            <a:off x="178676" y="111954"/>
            <a:ext cx="11161986" cy="1148576"/>
          </a:xfrm>
          <a:prstGeom prst="rect">
            <a:avLst/>
          </a:prstGeom>
        </p:spPr>
        <p:txBody>
          <a:bodyPr vert="horz" lIns="91440" tIns="45720" rIns="91440" bIns="45720" rtlCol="0" anchor="ctr" anchorCtr="0">
            <a:noAutofit/>
          </a:bodyPr>
          <a:lstStyle>
            <a:lvl1pPr algn="ctr" defTabSz="685800" rtl="0" eaLnBrk="1" latinLnBrk="0" hangingPunct="1">
              <a:lnSpc>
                <a:spcPts val="6000"/>
              </a:lnSpc>
              <a:spcBef>
                <a:spcPct val="0"/>
              </a:spcBef>
              <a:buNone/>
              <a:defRPr sz="7200" kern="1200" baseline="0">
                <a:solidFill>
                  <a:schemeClr val="tx2"/>
                </a:solidFill>
                <a:latin typeface="+mj-lt"/>
                <a:ea typeface="+mj-ea"/>
                <a:cs typeface="+mj-cs"/>
              </a:defRPr>
            </a:lvl1pPr>
          </a:lstStyle>
          <a:p>
            <a:pPr>
              <a:lnSpc>
                <a:spcPct val="100000"/>
              </a:lnSpc>
            </a:pPr>
            <a:r>
              <a:rPr lang="en-US" sz="3600" dirty="0" smtClean="0">
                <a:solidFill>
                  <a:srgbClr val="0073DF">
                    <a:lumMod val="75000"/>
                  </a:srgbClr>
                </a:solidFill>
              </a:rPr>
              <a:t>Implement a Health in All Policies Approach </a:t>
            </a:r>
          </a:p>
          <a:p>
            <a:pPr>
              <a:lnSpc>
                <a:spcPct val="100000"/>
              </a:lnSpc>
            </a:pPr>
            <a:r>
              <a:rPr lang="en-US" sz="3600" dirty="0" smtClean="0">
                <a:solidFill>
                  <a:srgbClr val="0073DF">
                    <a:lumMod val="75000"/>
                  </a:srgbClr>
                </a:solidFill>
              </a:rPr>
              <a:t>with Health Equity as the Goal</a:t>
            </a:r>
            <a:endParaRPr lang="en-US" sz="3600" dirty="0">
              <a:solidFill>
                <a:srgbClr val="0073DF">
                  <a:lumMod val="75000"/>
                </a:srgbClr>
              </a:solidFill>
            </a:endParaRPr>
          </a:p>
        </p:txBody>
      </p:sp>
      <p:sp>
        <p:nvSpPr>
          <p:cNvPr id="2" name="Rectangle 1"/>
          <p:cNvSpPr/>
          <p:nvPr/>
        </p:nvSpPr>
        <p:spPr>
          <a:xfrm>
            <a:off x="178676" y="1817231"/>
            <a:ext cx="2894724" cy="3924151"/>
          </a:xfrm>
          <a:prstGeom prst="rect">
            <a:avLst/>
          </a:prstGeom>
        </p:spPr>
        <p:txBody>
          <a:bodyPr wrap="square">
            <a:spAutoFit/>
          </a:bodyPr>
          <a:lstStyle/>
          <a:p>
            <a:pPr marL="274320" indent="-274320" defTabSz="685800">
              <a:spcBef>
                <a:spcPts val="1800"/>
              </a:spcBef>
              <a:buClr>
                <a:srgbClr val="0073DF"/>
              </a:buClr>
              <a:buSzPct val="75000"/>
              <a:buFont typeface="Wingdings" panose="05000000000000000000" pitchFamily="2" charset="2"/>
              <a:buChar char="§"/>
            </a:pPr>
            <a:r>
              <a:rPr lang="en-US" spc="75" dirty="0">
                <a:solidFill>
                  <a:srgbClr val="0070C0"/>
                </a:solidFill>
              </a:rPr>
              <a:t>Minimum Wage</a:t>
            </a:r>
          </a:p>
          <a:p>
            <a:pPr marL="274320" indent="-274320" defTabSz="685800">
              <a:spcBef>
                <a:spcPts val="1800"/>
              </a:spcBef>
              <a:buClr>
                <a:srgbClr val="0073DF"/>
              </a:buClr>
              <a:buSzPct val="75000"/>
              <a:buFont typeface="Wingdings" panose="05000000000000000000" pitchFamily="2" charset="2"/>
              <a:buChar char="§"/>
            </a:pPr>
            <a:r>
              <a:rPr lang="en-US" spc="75" dirty="0">
                <a:solidFill>
                  <a:srgbClr val="0070C0"/>
                </a:solidFill>
              </a:rPr>
              <a:t>Paid Leave</a:t>
            </a:r>
          </a:p>
          <a:p>
            <a:pPr marL="274320" indent="-274320" defTabSz="685800">
              <a:spcBef>
                <a:spcPts val="1800"/>
              </a:spcBef>
              <a:buClr>
                <a:srgbClr val="0073DF"/>
              </a:buClr>
              <a:buSzPct val="75000"/>
              <a:buFont typeface="Wingdings" panose="05000000000000000000" pitchFamily="2" charset="2"/>
              <a:buChar char="§"/>
            </a:pPr>
            <a:r>
              <a:rPr lang="en-US" spc="75" dirty="0">
                <a:solidFill>
                  <a:srgbClr val="0070C0"/>
                </a:solidFill>
              </a:rPr>
              <a:t>Criminal justice</a:t>
            </a:r>
          </a:p>
          <a:p>
            <a:pPr marL="274320" indent="-274320" defTabSz="685800">
              <a:spcBef>
                <a:spcPts val="1800"/>
              </a:spcBef>
              <a:buClr>
                <a:srgbClr val="0073DF"/>
              </a:buClr>
              <a:buSzPct val="75000"/>
              <a:buFont typeface="Wingdings" panose="05000000000000000000" pitchFamily="2" charset="2"/>
              <a:buChar char="§"/>
            </a:pPr>
            <a:r>
              <a:rPr lang="en-US" spc="75" dirty="0">
                <a:solidFill>
                  <a:srgbClr val="0070C0"/>
                </a:solidFill>
              </a:rPr>
              <a:t>Ban the Box</a:t>
            </a:r>
          </a:p>
          <a:p>
            <a:pPr marL="274320" indent="-274320" defTabSz="685800">
              <a:spcBef>
                <a:spcPts val="1800"/>
              </a:spcBef>
              <a:buClr>
                <a:srgbClr val="0073DF"/>
              </a:buClr>
              <a:buSzPct val="75000"/>
              <a:buFont typeface="Wingdings" panose="05000000000000000000" pitchFamily="2" charset="2"/>
              <a:buChar char="§"/>
            </a:pPr>
            <a:r>
              <a:rPr lang="en-US" spc="75" dirty="0">
                <a:solidFill>
                  <a:schemeClr val="accent1"/>
                </a:solidFill>
              </a:rPr>
              <a:t>Transportation Policy</a:t>
            </a:r>
          </a:p>
          <a:p>
            <a:pPr marL="274320" indent="-274320" defTabSz="685800">
              <a:spcBef>
                <a:spcPts val="1800"/>
              </a:spcBef>
              <a:buClr>
                <a:srgbClr val="0073DF"/>
              </a:buClr>
              <a:buSzPct val="75000"/>
              <a:buFont typeface="Wingdings" panose="05000000000000000000" pitchFamily="2" charset="2"/>
              <a:buChar char="§"/>
            </a:pPr>
            <a:r>
              <a:rPr lang="en-US" spc="75" dirty="0">
                <a:solidFill>
                  <a:srgbClr val="0070C0"/>
                </a:solidFill>
              </a:rPr>
              <a:t>Broadband connectivity</a:t>
            </a:r>
          </a:p>
          <a:p>
            <a:pPr marL="274320" indent="-274320" defTabSz="685800">
              <a:spcBef>
                <a:spcPts val="1800"/>
              </a:spcBef>
              <a:buClr>
                <a:srgbClr val="0073DF"/>
              </a:buClr>
              <a:buSzPct val="75000"/>
              <a:buFont typeface="Wingdings" panose="05000000000000000000" pitchFamily="2" charset="2"/>
              <a:buChar char="§"/>
            </a:pPr>
            <a:r>
              <a:rPr lang="en-US" spc="75" dirty="0">
                <a:solidFill>
                  <a:srgbClr val="0070C0"/>
                </a:solidFill>
              </a:rPr>
              <a:t>E-Health </a:t>
            </a:r>
            <a:r>
              <a:rPr lang="en-US" spc="75" dirty="0" smtClean="0">
                <a:solidFill>
                  <a:srgbClr val="0070C0"/>
                </a:solidFill>
              </a:rPr>
              <a:t>Policies</a:t>
            </a:r>
          </a:p>
          <a:p>
            <a:pPr marL="274320" indent="-274320" defTabSz="685800">
              <a:spcBef>
                <a:spcPts val="1800"/>
              </a:spcBef>
              <a:buClr>
                <a:srgbClr val="0073DF"/>
              </a:buClr>
              <a:buSzPct val="75000"/>
              <a:buFont typeface="Wingdings" panose="05000000000000000000" pitchFamily="2" charset="2"/>
              <a:buChar char="§"/>
            </a:pPr>
            <a:r>
              <a:rPr lang="en-US" spc="75" dirty="0" smtClean="0">
                <a:solidFill>
                  <a:schemeClr val="accent1"/>
                </a:solidFill>
              </a:rPr>
              <a:t>Housing/Homelessness</a:t>
            </a:r>
            <a:endParaRPr lang="en-US" spc="75" dirty="0">
              <a:solidFill>
                <a:schemeClr val="accent1"/>
              </a:solidFill>
            </a:endParaRPr>
          </a:p>
        </p:txBody>
      </p:sp>
      <p:sp>
        <p:nvSpPr>
          <p:cNvPr id="5" name="Rectangle 4"/>
          <p:cNvSpPr/>
          <p:nvPr/>
        </p:nvSpPr>
        <p:spPr>
          <a:xfrm>
            <a:off x="9484625" y="1817231"/>
            <a:ext cx="2632062" cy="3416320"/>
          </a:xfrm>
          <a:prstGeom prst="rect">
            <a:avLst/>
          </a:prstGeom>
        </p:spPr>
        <p:txBody>
          <a:bodyPr wrap="square">
            <a:spAutoFit/>
          </a:bodyPr>
          <a:lstStyle/>
          <a:p>
            <a:pPr marL="274320" indent="-274320" defTabSz="685800">
              <a:spcBef>
                <a:spcPts val="1800"/>
              </a:spcBef>
              <a:buClr>
                <a:srgbClr val="0073DF"/>
              </a:buClr>
              <a:buSzPct val="75000"/>
              <a:buFont typeface="Wingdings" panose="05000000000000000000" pitchFamily="2" charset="2"/>
              <a:buChar char="§"/>
            </a:pPr>
            <a:r>
              <a:rPr lang="en-US" spc="75" dirty="0">
                <a:solidFill>
                  <a:schemeClr val="accent1"/>
                </a:solidFill>
              </a:rPr>
              <a:t>Air/Water quality</a:t>
            </a:r>
          </a:p>
          <a:p>
            <a:pPr marL="274320" indent="-274320" defTabSz="685800">
              <a:spcBef>
                <a:spcPts val="1800"/>
              </a:spcBef>
              <a:buClr>
                <a:srgbClr val="0073DF"/>
              </a:buClr>
              <a:buSzPct val="75000"/>
              <a:buFont typeface="Wingdings" panose="05000000000000000000" pitchFamily="2" charset="2"/>
              <a:buChar char="§"/>
            </a:pPr>
            <a:r>
              <a:rPr lang="en-US" spc="75" dirty="0" smtClean="0">
                <a:solidFill>
                  <a:schemeClr val="accent1"/>
                </a:solidFill>
              </a:rPr>
              <a:t>Ag </a:t>
            </a:r>
            <a:r>
              <a:rPr lang="en-US" spc="75" dirty="0">
                <a:solidFill>
                  <a:schemeClr val="accent1"/>
                </a:solidFill>
              </a:rPr>
              <a:t>Buffer strips</a:t>
            </a:r>
          </a:p>
          <a:p>
            <a:pPr marL="274320" indent="-274320" defTabSz="685800">
              <a:spcBef>
                <a:spcPts val="1800"/>
              </a:spcBef>
              <a:buClr>
                <a:srgbClr val="0073DF"/>
              </a:buClr>
              <a:buSzPct val="75000"/>
              <a:buFont typeface="Wingdings" panose="05000000000000000000" pitchFamily="2" charset="2"/>
              <a:buChar char="§"/>
            </a:pPr>
            <a:r>
              <a:rPr lang="en-US" spc="75" dirty="0">
                <a:solidFill>
                  <a:srgbClr val="0070C0"/>
                </a:solidFill>
              </a:rPr>
              <a:t>Food Charter</a:t>
            </a:r>
          </a:p>
          <a:p>
            <a:pPr marL="274320" indent="-274320" defTabSz="685800">
              <a:spcBef>
                <a:spcPts val="1800"/>
              </a:spcBef>
              <a:buClr>
                <a:srgbClr val="0073DF"/>
              </a:buClr>
              <a:buSzPct val="75000"/>
              <a:buFont typeface="Wingdings" panose="05000000000000000000" pitchFamily="2" charset="2"/>
              <a:buChar char="§"/>
            </a:pPr>
            <a:r>
              <a:rPr lang="en-US" spc="75" dirty="0">
                <a:solidFill>
                  <a:srgbClr val="0070C0"/>
                </a:solidFill>
              </a:rPr>
              <a:t>Marriage Equity</a:t>
            </a:r>
          </a:p>
          <a:p>
            <a:pPr marL="274320" indent="-274320" defTabSz="685800">
              <a:spcBef>
                <a:spcPts val="1800"/>
              </a:spcBef>
              <a:buClr>
                <a:srgbClr val="0073DF"/>
              </a:buClr>
              <a:buSzPct val="75000"/>
              <a:buFont typeface="Wingdings" panose="05000000000000000000" pitchFamily="2" charset="2"/>
              <a:buChar char="§"/>
            </a:pPr>
            <a:r>
              <a:rPr lang="en-US" spc="75" dirty="0">
                <a:solidFill>
                  <a:srgbClr val="0070C0"/>
                </a:solidFill>
              </a:rPr>
              <a:t>Payday Lending</a:t>
            </a:r>
          </a:p>
          <a:p>
            <a:pPr marL="274320" indent="-274320" defTabSz="685800">
              <a:spcBef>
                <a:spcPts val="1800"/>
              </a:spcBef>
              <a:buClr>
                <a:srgbClr val="0073DF"/>
              </a:buClr>
              <a:buSzPct val="75000"/>
              <a:buFont typeface="Wingdings" panose="05000000000000000000" pitchFamily="2" charset="2"/>
              <a:buChar char="§"/>
            </a:pPr>
            <a:r>
              <a:rPr lang="en-US" spc="75" dirty="0">
                <a:solidFill>
                  <a:schemeClr val="accent1"/>
                </a:solidFill>
              </a:rPr>
              <a:t>Freedom to Breathe</a:t>
            </a:r>
          </a:p>
          <a:p>
            <a:pPr marL="274320" indent="-274320" defTabSz="685800">
              <a:spcBef>
                <a:spcPts val="1800"/>
              </a:spcBef>
              <a:buClr>
                <a:srgbClr val="0073DF"/>
              </a:buClr>
              <a:buSzPct val="75000"/>
              <a:buFont typeface="Wingdings" panose="05000000000000000000" pitchFamily="2" charset="2"/>
              <a:buChar char="§"/>
            </a:pPr>
            <a:r>
              <a:rPr lang="en-US" spc="75" dirty="0" smtClean="0">
                <a:solidFill>
                  <a:srgbClr val="0070C0"/>
                </a:solidFill>
              </a:rPr>
              <a:t>Health </a:t>
            </a:r>
            <a:r>
              <a:rPr lang="en-US" spc="75" dirty="0">
                <a:solidFill>
                  <a:srgbClr val="0070C0"/>
                </a:solidFill>
              </a:rPr>
              <a:t>Care Reform</a:t>
            </a:r>
          </a:p>
        </p:txBody>
      </p:sp>
    </p:spTree>
    <p:extLst>
      <p:ext uri="{BB962C8B-B14F-4D97-AF65-F5344CB8AC3E}">
        <p14:creationId xmlns:p14="http://schemas.microsoft.com/office/powerpoint/2010/main" val="412956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882" y="282191"/>
            <a:ext cx="8912716" cy="892776"/>
          </a:xfrm>
        </p:spPr>
        <p:txBody>
          <a:bodyPr>
            <a:noAutofit/>
          </a:bodyPr>
          <a:lstStyle/>
          <a:p>
            <a:pPr algn="ctr">
              <a:spcBef>
                <a:spcPts val="0"/>
              </a:spcBef>
              <a:spcAft>
                <a:spcPts val="1200"/>
              </a:spcAft>
            </a:pPr>
            <a:r>
              <a:rPr lang="en-US" sz="3600" dirty="0">
                <a:solidFill>
                  <a:schemeClr val="tx2">
                    <a:lumMod val="75000"/>
                  </a:schemeClr>
                </a:solidFill>
              </a:rPr>
              <a:t>Implement Health in All Policies Approach </a:t>
            </a:r>
            <a:r>
              <a:rPr lang="en-US" sz="3600" dirty="0" smtClean="0">
                <a:solidFill>
                  <a:schemeClr val="tx2">
                    <a:lumMod val="75000"/>
                  </a:schemeClr>
                </a:solidFill>
              </a:rPr>
              <a:t>with Health </a:t>
            </a:r>
            <a:r>
              <a:rPr lang="en-US" sz="3600" dirty="0">
                <a:solidFill>
                  <a:schemeClr val="tx2">
                    <a:lumMod val="75000"/>
                  </a:schemeClr>
                </a:solidFill>
              </a:rPr>
              <a:t>Equity as </a:t>
            </a:r>
            <a:r>
              <a:rPr lang="en-US" sz="3600" dirty="0" smtClean="0">
                <a:solidFill>
                  <a:schemeClr val="tx2">
                    <a:lumMod val="75000"/>
                  </a:schemeClr>
                </a:solidFill>
              </a:rPr>
              <a:t>the </a:t>
            </a:r>
            <a:r>
              <a:rPr lang="en-US" sz="3600" dirty="0">
                <a:solidFill>
                  <a:schemeClr val="tx2">
                    <a:lumMod val="75000"/>
                  </a:schemeClr>
                </a:solidFill>
              </a:rPr>
              <a:t>Goal</a:t>
            </a:r>
          </a:p>
        </p:txBody>
      </p:sp>
      <p:pic>
        <p:nvPicPr>
          <p:cNvPr id="5" name="Content Placeholder 4"/>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2639" t="2325" r="1134" b="3500"/>
          <a:stretch/>
        </p:blipFill>
        <p:spPr>
          <a:xfrm>
            <a:off x="2077644" y="1394892"/>
            <a:ext cx="8031193" cy="4783616"/>
          </a:xfrm>
          <a:prstGeom prst="rect">
            <a:avLst/>
          </a:prstGeom>
          <a:noFill/>
        </p:spPr>
      </p:pic>
      <p:sp>
        <p:nvSpPr>
          <p:cNvPr id="3" name="TextBox 2"/>
          <p:cNvSpPr txBox="1"/>
          <p:nvPr/>
        </p:nvSpPr>
        <p:spPr>
          <a:xfrm>
            <a:off x="1917513" y="6079345"/>
            <a:ext cx="5566658" cy="480131"/>
          </a:xfrm>
          <a:prstGeom prst="rect">
            <a:avLst/>
          </a:prstGeom>
          <a:noFill/>
        </p:spPr>
        <p:txBody>
          <a:bodyPr wrap="square" rtlCol="0">
            <a:spAutoFit/>
          </a:bodyPr>
          <a:lstStyle/>
          <a:p>
            <a:r>
              <a:rPr lang="en-US" sz="1260" dirty="0">
                <a:solidFill>
                  <a:prstClr val="black"/>
                </a:solidFill>
              </a:rPr>
              <a:t>Commission on Social Determinants of Health. (2010). </a:t>
            </a:r>
            <a:r>
              <a:rPr lang="en-US" sz="1260" i="1" dirty="0">
                <a:solidFill>
                  <a:prstClr val="black"/>
                </a:solidFill>
              </a:rPr>
              <a:t>A conceptual framework for action on the social determinants of health</a:t>
            </a:r>
            <a:r>
              <a:rPr lang="en-US" sz="1260" dirty="0">
                <a:solidFill>
                  <a:prstClr val="black"/>
                </a:solidFill>
              </a:rPr>
              <a:t>. Geneva: World Health Organization.</a:t>
            </a:r>
          </a:p>
        </p:txBody>
      </p:sp>
      <p:sp>
        <p:nvSpPr>
          <p:cNvPr id="8" name="Rectangle 7"/>
          <p:cNvSpPr/>
          <p:nvPr/>
        </p:nvSpPr>
        <p:spPr>
          <a:xfrm>
            <a:off x="5939573" y="2317918"/>
            <a:ext cx="4169263" cy="376142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Rectangle 8"/>
          <p:cNvSpPr/>
          <p:nvPr/>
        </p:nvSpPr>
        <p:spPr>
          <a:xfrm>
            <a:off x="2189788" y="1394893"/>
            <a:ext cx="3468563" cy="4686579"/>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7" name="Picture 6"/>
          <p:cNvPicPr/>
          <p:nvPr/>
        </p:nvPicPr>
        <p:blipFill rotWithShape="1">
          <a:blip r:embed="rId4"/>
          <a:srcRect l="52709" t="53950" r="40663" b="42551"/>
          <a:stretch/>
        </p:blipFill>
        <p:spPr bwMode="auto">
          <a:xfrm>
            <a:off x="5172923" y="4087188"/>
            <a:ext cx="1304914" cy="364232"/>
          </a:xfrm>
          <a:prstGeom prst="rect">
            <a:avLst/>
          </a:prstGeom>
          <a:ln>
            <a:noFill/>
          </a:ln>
          <a:extLst>
            <a:ext uri="{53640926-AAD7-44D8-BBD7-CCE9431645EC}">
              <a14:shadowObscured xmlns:a14="http://schemas.microsoft.com/office/drawing/2010/main"/>
            </a:ext>
          </a:extLst>
        </p:spPr>
      </p:pic>
      <p:sp>
        <p:nvSpPr>
          <p:cNvPr id="10" name="Rectangle 9"/>
          <p:cNvSpPr/>
          <p:nvPr/>
        </p:nvSpPr>
        <p:spPr>
          <a:xfrm>
            <a:off x="5172924" y="4087189"/>
            <a:ext cx="1375327" cy="40281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 name="TextBox 3"/>
          <p:cNvSpPr txBox="1"/>
          <p:nvPr/>
        </p:nvSpPr>
        <p:spPr>
          <a:xfrm>
            <a:off x="8847859" y="5208067"/>
            <a:ext cx="1003352" cy="369332"/>
          </a:xfrm>
          <a:prstGeom prst="rect">
            <a:avLst/>
          </a:prstGeom>
          <a:noFill/>
          <a:ln w="28575">
            <a:solidFill>
              <a:schemeClr val="accent1">
                <a:lumMod val="50000"/>
              </a:schemeClr>
            </a:solidFill>
          </a:ln>
        </p:spPr>
        <p:txBody>
          <a:bodyPr wrap="none" rtlCol="0">
            <a:spAutoFit/>
          </a:bodyPr>
          <a:lstStyle/>
          <a:p>
            <a:r>
              <a:rPr lang="en-US" dirty="0" smtClean="0">
                <a:solidFill>
                  <a:prstClr val="black"/>
                </a:solidFill>
              </a:rPr>
              <a:t>Teachers</a:t>
            </a:r>
            <a:endParaRPr lang="en-US" dirty="0">
              <a:solidFill>
                <a:prstClr val="black"/>
              </a:solidFill>
            </a:endParaRPr>
          </a:p>
        </p:txBody>
      </p:sp>
      <p:sp>
        <p:nvSpPr>
          <p:cNvPr id="11" name="TextBox 10"/>
          <p:cNvSpPr txBox="1"/>
          <p:nvPr/>
        </p:nvSpPr>
        <p:spPr>
          <a:xfrm>
            <a:off x="3924069" y="1430797"/>
            <a:ext cx="1278107" cy="369332"/>
          </a:xfrm>
          <a:prstGeom prst="rect">
            <a:avLst/>
          </a:prstGeom>
          <a:noFill/>
          <a:ln w="28575">
            <a:solidFill>
              <a:schemeClr val="accent1">
                <a:lumMod val="50000"/>
              </a:schemeClr>
            </a:solidFill>
          </a:ln>
        </p:spPr>
        <p:txBody>
          <a:bodyPr wrap="none" rtlCol="0">
            <a:spAutoFit/>
          </a:bodyPr>
          <a:lstStyle/>
          <a:p>
            <a:r>
              <a:rPr lang="en-US" dirty="0" smtClean="0">
                <a:solidFill>
                  <a:prstClr val="black"/>
                </a:solidFill>
              </a:rPr>
              <a:t>Universities</a:t>
            </a:r>
            <a:endParaRPr lang="en-US" dirty="0">
              <a:solidFill>
                <a:prstClr val="black"/>
              </a:solidFill>
            </a:endParaRPr>
          </a:p>
        </p:txBody>
      </p:sp>
    </p:spTree>
    <p:extLst>
      <p:ext uri="{BB962C8B-B14F-4D97-AF65-F5344CB8AC3E}">
        <p14:creationId xmlns:p14="http://schemas.microsoft.com/office/powerpoint/2010/main" val="307527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4"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uh.edu/engines/2748_186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0375" y="985738"/>
            <a:ext cx="7882360" cy="4601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8849" y="5785522"/>
            <a:ext cx="9875520" cy="830997"/>
          </a:xfrm>
          <a:prstGeom prst="rect">
            <a:avLst/>
          </a:prstGeom>
          <a:noFill/>
        </p:spPr>
        <p:txBody>
          <a:bodyPr wrap="square" rtlCol="0">
            <a:spAutoFit/>
          </a:bodyPr>
          <a:lstStyle/>
          <a:p>
            <a:r>
              <a:rPr lang="en-US" sz="2400" dirty="0">
                <a:solidFill>
                  <a:prstClr val="black"/>
                </a:solidFill>
              </a:rPr>
              <a:t>The mission of Land Grant Universities: focus on practical academic disciplines to </a:t>
            </a:r>
            <a:r>
              <a:rPr lang="en-US" sz="2400" b="1" dirty="0">
                <a:solidFill>
                  <a:prstClr val="black"/>
                </a:solidFill>
              </a:rPr>
              <a:t>address issues created by changing economic conditions and social class.</a:t>
            </a:r>
          </a:p>
        </p:txBody>
      </p:sp>
      <p:sp>
        <p:nvSpPr>
          <p:cNvPr id="3" name="Title 2"/>
          <p:cNvSpPr>
            <a:spLocks noGrp="1"/>
          </p:cNvSpPr>
          <p:nvPr>
            <p:ph type="title"/>
          </p:nvPr>
        </p:nvSpPr>
        <p:spPr>
          <a:xfrm>
            <a:off x="1075014" y="209811"/>
            <a:ext cx="9683189" cy="676597"/>
          </a:xfrm>
        </p:spPr>
        <p:txBody>
          <a:bodyPr>
            <a:noAutofit/>
          </a:bodyPr>
          <a:lstStyle/>
          <a:p>
            <a:pPr algn="ctr"/>
            <a:r>
              <a:rPr lang="en-US" sz="2800" dirty="0" smtClean="0"/>
              <a:t>Land Grant Universities were created to address social issues to advance the public good.</a:t>
            </a:r>
            <a:endParaRPr lang="en-US" sz="2800" dirty="0"/>
          </a:p>
        </p:txBody>
      </p:sp>
    </p:spTree>
    <p:extLst>
      <p:ext uri="{BB962C8B-B14F-4D97-AF65-F5344CB8AC3E}">
        <p14:creationId xmlns:p14="http://schemas.microsoft.com/office/powerpoint/2010/main" val="284157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corda.nci.nih.gov/ctRedirector/?@_CPRRT_w2nz_6p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075" y="267419"/>
            <a:ext cx="8324846" cy="6297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15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is figure is a map of the United States that presents the ratio of infant mortality rates for non-Hispanic black and non-Hispanic white infants by state during 2006-2008, as reported by the National Vital Statistics System, the National Center for Health Statistics, and C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604" y="968014"/>
            <a:ext cx="8260487" cy="55621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90113" y="137552"/>
            <a:ext cx="11015932" cy="954107"/>
          </a:xfrm>
          <a:prstGeom prst="rect">
            <a:avLst/>
          </a:prstGeom>
        </p:spPr>
        <p:txBody>
          <a:bodyPr wrap="square">
            <a:spAutoFit/>
          </a:bodyPr>
          <a:lstStyle/>
          <a:p>
            <a:r>
              <a:rPr lang="en-US" sz="2800" dirty="0"/>
              <a:t>Ratio of non-Hispanic black and non-Hispanic white infant mortality rates,* by state — United States, 2006–2008</a:t>
            </a:r>
          </a:p>
        </p:txBody>
      </p:sp>
      <p:sp>
        <p:nvSpPr>
          <p:cNvPr id="6" name="Rectangle 5"/>
          <p:cNvSpPr/>
          <p:nvPr/>
        </p:nvSpPr>
        <p:spPr>
          <a:xfrm>
            <a:off x="6413045" y="6451517"/>
            <a:ext cx="5486400" cy="276999"/>
          </a:xfrm>
          <a:prstGeom prst="rect">
            <a:avLst/>
          </a:prstGeom>
        </p:spPr>
        <p:txBody>
          <a:bodyPr>
            <a:spAutoFit/>
          </a:bodyPr>
          <a:lstStyle/>
          <a:p>
            <a:r>
              <a:rPr lang="en-US" sz="1200" b="1" dirty="0"/>
              <a:t>Source:</a:t>
            </a:r>
            <a:r>
              <a:rPr lang="en-US" sz="1200" dirty="0"/>
              <a:t> National Vital Statistics System, NCHS, CDC</a:t>
            </a:r>
          </a:p>
        </p:txBody>
      </p:sp>
    </p:spTree>
    <p:extLst>
      <p:ext uri="{BB962C8B-B14F-4D97-AF65-F5344CB8AC3E}">
        <p14:creationId xmlns:p14="http://schemas.microsoft.com/office/powerpoint/2010/main" val="66863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575"/>
            <a:ext cx="10515600" cy="1025525"/>
          </a:xfrm>
        </p:spPr>
        <p:txBody>
          <a:bodyPr>
            <a:normAutofit fontScale="90000"/>
          </a:bodyPr>
          <a:lstStyle/>
          <a:p>
            <a:r>
              <a:rPr lang="en-US" dirty="0" smtClean="0"/>
              <a:t>Julius Sterling Morton</a:t>
            </a:r>
            <a:br>
              <a:rPr lang="en-US" dirty="0" smtClean="0"/>
            </a:br>
            <a:r>
              <a:rPr lang="en-US" sz="3100" dirty="0" smtClean="0"/>
              <a:t>died on April 27, 1902</a:t>
            </a:r>
            <a:endParaRPr lang="en-US" sz="3100" dirty="0"/>
          </a:p>
        </p:txBody>
      </p:sp>
      <p:sp>
        <p:nvSpPr>
          <p:cNvPr id="3" name="Content Placeholder 2"/>
          <p:cNvSpPr>
            <a:spLocks noGrp="1"/>
          </p:cNvSpPr>
          <p:nvPr>
            <p:ph idx="1"/>
          </p:nvPr>
        </p:nvSpPr>
        <p:spPr>
          <a:xfrm>
            <a:off x="724619" y="1664898"/>
            <a:ext cx="7461849" cy="4865298"/>
          </a:xfrm>
        </p:spPr>
        <p:txBody>
          <a:bodyPr>
            <a:normAutofit/>
          </a:bodyPr>
          <a:lstStyle/>
          <a:p>
            <a:pPr>
              <a:lnSpc>
                <a:spcPct val="100000"/>
              </a:lnSpc>
            </a:pPr>
            <a:r>
              <a:rPr lang="en-US" sz="3200" i="1" dirty="0" smtClean="0"/>
              <a:t>“Arbor Day </a:t>
            </a:r>
            <a:r>
              <a:rPr lang="en-US" sz="2000" i="1" dirty="0" smtClean="0"/>
              <a:t>(tomorrow) </a:t>
            </a:r>
            <a:r>
              <a:rPr lang="en-US" sz="3200" i="1" dirty="0" smtClean="0"/>
              <a:t>is not like other holidays. Each of those reposes on the past, while Arbor Day proposes for the future.”</a:t>
            </a:r>
          </a:p>
          <a:p>
            <a:pPr>
              <a:lnSpc>
                <a:spcPct val="100000"/>
              </a:lnSpc>
            </a:pPr>
            <a:r>
              <a:rPr lang="en-US" sz="3200" i="1" dirty="0" smtClean="0"/>
              <a:t>“Each generation takes the earth as trustees. We ought to bequeath to posterity as many forests and orchards as we have exhausted and consumed.”</a:t>
            </a:r>
          </a:p>
        </p:txBody>
      </p:sp>
      <p:pic>
        <p:nvPicPr>
          <p:cNvPr id="4098" name="Picture 2" descr="Image result for julius sterling mor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7180" y="1819278"/>
            <a:ext cx="2825750" cy="30970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721605" y="5231312"/>
            <a:ext cx="2981325" cy="646331"/>
          </a:xfrm>
          <a:prstGeom prst="rect">
            <a:avLst/>
          </a:prstGeom>
        </p:spPr>
        <p:txBody>
          <a:bodyPr wrap="square">
            <a:spAutoFit/>
          </a:bodyPr>
          <a:lstStyle/>
          <a:p>
            <a:pPr algn="ctr"/>
            <a:r>
              <a:rPr lang="en-US" b="1" dirty="0"/>
              <a:t>Julius Sterling </a:t>
            </a:r>
            <a:r>
              <a:rPr lang="en-US" b="1" dirty="0" smtClean="0"/>
              <a:t>Morton</a:t>
            </a:r>
          </a:p>
          <a:p>
            <a:pPr algn="ctr"/>
            <a:r>
              <a:rPr lang="en-US" b="1" dirty="0" smtClean="0"/>
              <a:t> </a:t>
            </a:r>
            <a:r>
              <a:rPr lang="en-US" b="1" dirty="0"/>
              <a:t>Founder of Arbor </a:t>
            </a:r>
            <a:r>
              <a:rPr lang="en-US" b="1" dirty="0" smtClean="0"/>
              <a:t>Day</a:t>
            </a:r>
            <a:endParaRPr lang="en-US" b="1" dirty="0"/>
          </a:p>
        </p:txBody>
      </p:sp>
      <p:sp>
        <p:nvSpPr>
          <p:cNvPr id="6" name="Rectangle 5"/>
          <p:cNvSpPr/>
          <p:nvPr/>
        </p:nvSpPr>
        <p:spPr>
          <a:xfrm>
            <a:off x="8748083" y="6007989"/>
            <a:ext cx="3129383" cy="369332"/>
          </a:xfrm>
          <a:prstGeom prst="rect">
            <a:avLst/>
          </a:prstGeom>
        </p:spPr>
        <p:txBody>
          <a:bodyPr wrap="none">
            <a:spAutoFit/>
          </a:bodyPr>
          <a:lstStyle/>
          <a:p>
            <a:r>
              <a:rPr lang="en-US" dirty="0" smtClean="0"/>
              <a:t>April 22, 1832 – April 27, 1902</a:t>
            </a:r>
            <a:endParaRPr lang="en-US" dirty="0"/>
          </a:p>
        </p:txBody>
      </p:sp>
    </p:spTree>
    <p:extLst>
      <p:ext uri="{BB962C8B-B14F-4D97-AF65-F5344CB8AC3E}">
        <p14:creationId xmlns:p14="http://schemas.microsoft.com/office/powerpoint/2010/main" val="40187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79" y="278423"/>
            <a:ext cx="8923926" cy="990600"/>
          </a:xfrm>
        </p:spPr>
        <p:txBody>
          <a:bodyPr>
            <a:noAutofit/>
          </a:bodyPr>
          <a:lstStyle/>
          <a:p>
            <a:r>
              <a:rPr lang="en-US" sz="3200" dirty="0" smtClean="0"/>
              <a:t>Big 10 Academic Alliance / State Health Department Health Equity Initiative</a:t>
            </a:r>
            <a:endParaRPr lang="en-US" sz="3200" dirty="0"/>
          </a:p>
        </p:txBody>
      </p:sp>
      <p:sp>
        <p:nvSpPr>
          <p:cNvPr id="3" name="Content Placeholder 2"/>
          <p:cNvSpPr>
            <a:spLocks noGrp="1"/>
          </p:cNvSpPr>
          <p:nvPr>
            <p:ph idx="4294967295"/>
          </p:nvPr>
        </p:nvSpPr>
        <p:spPr>
          <a:xfrm>
            <a:off x="9183205" y="683287"/>
            <a:ext cx="2417618" cy="5562600"/>
          </a:xfrm>
          <a:prstGeom prst="rect">
            <a:avLst/>
          </a:prstGeom>
        </p:spPr>
        <p:txBody>
          <a:bodyPr/>
          <a:lstStyle/>
          <a:p>
            <a:pPr>
              <a:lnSpc>
                <a:spcPts val="1500"/>
              </a:lnSpc>
            </a:pPr>
            <a:r>
              <a:rPr lang="en-US" sz="2000" b="1" dirty="0"/>
              <a:t>U of Minnesota</a:t>
            </a:r>
          </a:p>
          <a:p>
            <a:pPr>
              <a:lnSpc>
                <a:spcPts val="1500"/>
              </a:lnSpc>
            </a:pPr>
            <a:r>
              <a:rPr lang="en-US" sz="2000" b="1" dirty="0"/>
              <a:t>U of Iowa</a:t>
            </a:r>
          </a:p>
          <a:p>
            <a:pPr>
              <a:lnSpc>
                <a:spcPts val="1500"/>
              </a:lnSpc>
            </a:pPr>
            <a:r>
              <a:rPr lang="en-US" sz="2000" b="1" dirty="0"/>
              <a:t>U of Nebraska</a:t>
            </a:r>
          </a:p>
          <a:p>
            <a:pPr>
              <a:lnSpc>
                <a:spcPts val="1500"/>
              </a:lnSpc>
            </a:pPr>
            <a:r>
              <a:rPr lang="en-US" sz="2000" b="1" dirty="0"/>
              <a:t>U of Wisconsin</a:t>
            </a:r>
          </a:p>
          <a:p>
            <a:pPr>
              <a:lnSpc>
                <a:spcPts val="1500"/>
              </a:lnSpc>
            </a:pPr>
            <a:r>
              <a:rPr lang="en-US" sz="2000" b="1" dirty="0"/>
              <a:t>U of Illinois</a:t>
            </a:r>
          </a:p>
          <a:p>
            <a:pPr>
              <a:lnSpc>
                <a:spcPts val="1500"/>
              </a:lnSpc>
            </a:pPr>
            <a:r>
              <a:rPr lang="en-US" sz="2000" b="1" dirty="0"/>
              <a:t>Northwestern U</a:t>
            </a:r>
          </a:p>
          <a:p>
            <a:pPr>
              <a:lnSpc>
                <a:spcPts val="1500"/>
              </a:lnSpc>
            </a:pPr>
            <a:r>
              <a:rPr lang="en-US" sz="2000" b="1" dirty="0"/>
              <a:t>U of Chicago</a:t>
            </a:r>
          </a:p>
          <a:p>
            <a:pPr>
              <a:lnSpc>
                <a:spcPts val="1500"/>
              </a:lnSpc>
            </a:pPr>
            <a:r>
              <a:rPr lang="en-US" sz="2000" b="1" dirty="0"/>
              <a:t>Indiana U</a:t>
            </a:r>
          </a:p>
          <a:p>
            <a:pPr>
              <a:lnSpc>
                <a:spcPts val="1500"/>
              </a:lnSpc>
            </a:pPr>
            <a:r>
              <a:rPr lang="en-US" sz="2000" b="1" dirty="0"/>
              <a:t>Purdue U</a:t>
            </a:r>
          </a:p>
          <a:p>
            <a:pPr>
              <a:lnSpc>
                <a:spcPts val="1500"/>
              </a:lnSpc>
            </a:pPr>
            <a:r>
              <a:rPr lang="en-US" sz="2000" b="1" dirty="0"/>
              <a:t>Michigan State U</a:t>
            </a:r>
          </a:p>
          <a:p>
            <a:pPr>
              <a:lnSpc>
                <a:spcPts val="1500"/>
              </a:lnSpc>
            </a:pPr>
            <a:r>
              <a:rPr lang="en-US" sz="2000" b="1" dirty="0"/>
              <a:t>U of Michigan</a:t>
            </a:r>
          </a:p>
          <a:p>
            <a:pPr>
              <a:lnSpc>
                <a:spcPts val="1500"/>
              </a:lnSpc>
            </a:pPr>
            <a:r>
              <a:rPr lang="en-US" sz="2000" b="1" dirty="0"/>
              <a:t>Ohio State U</a:t>
            </a:r>
          </a:p>
          <a:p>
            <a:pPr>
              <a:lnSpc>
                <a:spcPts val="1500"/>
              </a:lnSpc>
            </a:pPr>
            <a:r>
              <a:rPr lang="en-US" sz="2000" b="1" dirty="0"/>
              <a:t>Penn State U </a:t>
            </a:r>
          </a:p>
          <a:p>
            <a:pPr>
              <a:lnSpc>
                <a:spcPts val="1500"/>
              </a:lnSpc>
            </a:pPr>
            <a:r>
              <a:rPr lang="en-US" sz="2000" b="1" dirty="0"/>
              <a:t>Rutgers U</a:t>
            </a:r>
          </a:p>
          <a:p>
            <a:pPr>
              <a:lnSpc>
                <a:spcPts val="1500"/>
              </a:lnSpc>
            </a:pPr>
            <a:r>
              <a:rPr lang="en-US" sz="2000" b="1" dirty="0"/>
              <a:t>U of Maryland</a:t>
            </a:r>
          </a:p>
        </p:txBody>
      </p:sp>
      <p:pic>
        <p:nvPicPr>
          <p:cNvPr id="1026" name="Picture 2" descr="C:\Users\EhlinE1\AppData\Local\Microsoft\Windows\Temporary Internet Files\Content.Outlook\C6E8WSVH\CIC University States Map High Re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414" y="1406106"/>
            <a:ext cx="8064749" cy="501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53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4"/>
          <p:cNvPicPr>
            <a:picLocks noGrp="1" noChangeAspect="1" noChangeArrowheads="1"/>
          </p:cNvPicPr>
          <p:nvPr>
            <p:ph type="body" idx="4294967295"/>
          </p:nvPr>
        </p:nvPicPr>
        <p:blipFill rotWithShape="1">
          <a:blip r:embed="rId3">
            <a:lum contrast="12000"/>
            <a:extLst>
              <a:ext uri="{28A0092B-C50C-407E-A947-70E740481C1C}">
                <a14:useLocalDpi xmlns:a14="http://schemas.microsoft.com/office/drawing/2010/main" val="0"/>
              </a:ext>
            </a:extLst>
          </a:blip>
          <a:srcRect l="28698"/>
          <a:stretch/>
        </p:blipFill>
        <p:spPr>
          <a:xfrm>
            <a:off x="4027713" y="2313699"/>
            <a:ext cx="7460139" cy="3736248"/>
          </a:xfrm>
          <a:prstGeom prst="rect">
            <a:avLst/>
          </a:prstGeom>
        </p:spPr>
      </p:pic>
      <p:sp>
        <p:nvSpPr>
          <p:cNvPr id="44036" name="Rectangle 5"/>
          <p:cNvSpPr>
            <a:spLocks noChangeArrowheads="1"/>
          </p:cNvSpPr>
          <p:nvPr/>
        </p:nvSpPr>
        <p:spPr bwMode="auto">
          <a:xfrm flipH="1">
            <a:off x="2235841" y="7193755"/>
            <a:ext cx="6722926" cy="40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en-US" sz="1350">
              <a:solidFill>
                <a:srgbClr val="000000"/>
              </a:solidFill>
            </a:endParaRPr>
          </a:p>
        </p:txBody>
      </p:sp>
      <p:sp>
        <p:nvSpPr>
          <p:cNvPr id="44037" name="Rectangle 6"/>
          <p:cNvSpPr>
            <a:spLocks noChangeArrowheads="1"/>
          </p:cNvSpPr>
          <p:nvPr/>
        </p:nvSpPr>
        <p:spPr bwMode="auto">
          <a:xfrm>
            <a:off x="2586053" y="6319317"/>
            <a:ext cx="68873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600" dirty="0">
                <a:solidFill>
                  <a:srgbClr val="000000"/>
                </a:solidFill>
              </a:rPr>
              <a:t>Milstein B. Hygeia's constellation: navigating health futures in a dynamic and democratic world. Atlanta, GA: </a:t>
            </a:r>
            <a:r>
              <a:rPr lang="en-US" sz="600" dirty="0" err="1">
                <a:solidFill>
                  <a:srgbClr val="000000"/>
                </a:solidFill>
              </a:rPr>
              <a:t>Syndemics</a:t>
            </a:r>
            <a:r>
              <a:rPr lang="en-US" sz="600" dirty="0">
                <a:solidFill>
                  <a:srgbClr val="000000"/>
                </a:solidFill>
              </a:rPr>
              <a:t> Prevention Network, Centers for Disease Control and Prevention; April 15, 2008.  Available at:  </a:t>
            </a:r>
            <a:r>
              <a:rPr lang="en-US" sz="600" dirty="0">
                <a:solidFill>
                  <a:srgbClr val="000000"/>
                </a:solidFill>
                <a:hlinkClick r:id="rId4"/>
              </a:rPr>
              <a:t>http://www.cdc.gov/syndemics/monograph/index.htm</a:t>
            </a:r>
            <a:endParaRPr lang="en-US" sz="600" dirty="0">
              <a:solidFill>
                <a:srgbClr val="000000"/>
              </a:solidFill>
            </a:endParaRPr>
          </a:p>
        </p:txBody>
      </p:sp>
      <p:grpSp>
        <p:nvGrpSpPr>
          <p:cNvPr id="15" name="Group 107"/>
          <p:cNvGrpSpPr>
            <a:grpSpLocks/>
          </p:cNvGrpSpPr>
          <p:nvPr/>
        </p:nvGrpSpPr>
        <p:grpSpPr bwMode="auto">
          <a:xfrm>
            <a:off x="5957435" y="1839668"/>
            <a:ext cx="3729267" cy="3602688"/>
            <a:chOff x="3385" y="565"/>
            <a:chExt cx="1434" cy="1894"/>
          </a:xfrm>
        </p:grpSpPr>
        <p:sp>
          <p:nvSpPr>
            <p:cNvPr id="18" name="Rectangle 110"/>
            <p:cNvSpPr>
              <a:spLocks noChangeArrowheads="1"/>
            </p:cNvSpPr>
            <p:nvPr/>
          </p:nvSpPr>
          <p:spPr bwMode="auto">
            <a:xfrm>
              <a:off x="3556" y="565"/>
              <a:ext cx="1263" cy="17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rgbClr val="990000"/>
                  </a:solidFill>
                  <a:latin typeface="Arial" panose="020B0604020202020204" pitchFamily="34" charset="0"/>
                </a:defRPr>
              </a:lvl1pPr>
              <a:lvl2pPr marL="742950" indent="-285750" eaLnBrk="0" hangingPunct="0">
                <a:defRPr b="1">
                  <a:solidFill>
                    <a:srgbClr val="990000"/>
                  </a:solidFill>
                  <a:latin typeface="Arial" panose="020B0604020202020204" pitchFamily="34" charset="0"/>
                </a:defRPr>
              </a:lvl2pPr>
              <a:lvl3pPr marL="1143000" indent="-228600" eaLnBrk="0" hangingPunct="0">
                <a:defRPr b="1">
                  <a:solidFill>
                    <a:srgbClr val="990000"/>
                  </a:solidFill>
                  <a:latin typeface="Arial" panose="020B0604020202020204" pitchFamily="34" charset="0"/>
                </a:defRPr>
              </a:lvl3pPr>
              <a:lvl4pPr marL="1600200" indent="-228600" eaLnBrk="0" hangingPunct="0">
                <a:defRPr b="1">
                  <a:solidFill>
                    <a:srgbClr val="990000"/>
                  </a:solidFill>
                  <a:latin typeface="Arial" panose="020B0604020202020204" pitchFamily="34" charset="0"/>
                </a:defRPr>
              </a:lvl4pPr>
              <a:lvl5pPr marL="2057400" indent="-228600" eaLnBrk="0" hangingPunct="0">
                <a:defRPr b="1">
                  <a:solidFill>
                    <a:srgbClr val="990000"/>
                  </a:solidFill>
                  <a:latin typeface="Arial" panose="020B0604020202020204" pitchFamily="34" charset="0"/>
                </a:defRPr>
              </a:lvl5pPr>
              <a:lvl6pPr marL="2514600" indent="-228600" eaLnBrk="0" fontAlgn="base" hangingPunct="0">
                <a:spcBef>
                  <a:spcPct val="0"/>
                </a:spcBef>
                <a:spcAft>
                  <a:spcPct val="0"/>
                </a:spcAft>
                <a:defRPr b="1">
                  <a:solidFill>
                    <a:srgbClr val="990000"/>
                  </a:solidFill>
                  <a:latin typeface="Arial" panose="020B0604020202020204" pitchFamily="34" charset="0"/>
                </a:defRPr>
              </a:lvl6pPr>
              <a:lvl7pPr marL="2971800" indent="-228600" eaLnBrk="0" fontAlgn="base" hangingPunct="0">
                <a:spcBef>
                  <a:spcPct val="0"/>
                </a:spcBef>
                <a:spcAft>
                  <a:spcPct val="0"/>
                </a:spcAft>
                <a:defRPr b="1">
                  <a:solidFill>
                    <a:srgbClr val="990000"/>
                  </a:solidFill>
                  <a:latin typeface="Arial" panose="020B0604020202020204" pitchFamily="34" charset="0"/>
                </a:defRPr>
              </a:lvl7pPr>
              <a:lvl8pPr marL="3429000" indent="-228600" eaLnBrk="0" fontAlgn="base" hangingPunct="0">
                <a:spcBef>
                  <a:spcPct val="0"/>
                </a:spcBef>
                <a:spcAft>
                  <a:spcPct val="0"/>
                </a:spcAft>
                <a:defRPr b="1">
                  <a:solidFill>
                    <a:srgbClr val="990000"/>
                  </a:solidFill>
                  <a:latin typeface="Arial" panose="020B0604020202020204" pitchFamily="34" charset="0"/>
                </a:defRPr>
              </a:lvl8pPr>
              <a:lvl9pPr marL="3886200" indent="-228600" eaLnBrk="0" fontAlgn="base" hangingPunct="0">
                <a:spcBef>
                  <a:spcPct val="0"/>
                </a:spcBef>
                <a:spcAft>
                  <a:spcPct val="0"/>
                </a:spcAft>
                <a:defRPr b="1">
                  <a:solidFill>
                    <a:srgbClr val="990000"/>
                  </a:solidFill>
                  <a:latin typeface="Arial" panose="020B0604020202020204" pitchFamily="34" charset="0"/>
                </a:defRPr>
              </a:lvl9pPr>
            </a:lstStyle>
            <a:p>
              <a:pPr eaLnBrk="1" hangingPunct="1"/>
              <a:r>
                <a:rPr lang="en-US" altLang="en-US" sz="1600" dirty="0">
                  <a:solidFill>
                    <a:srgbClr val="800000"/>
                  </a:solidFill>
                </a:rPr>
                <a:t>Medical and Public Health </a:t>
              </a:r>
              <a:r>
                <a:rPr lang="en-US" altLang="en-US" sz="1600" dirty="0" smtClean="0">
                  <a:solidFill>
                    <a:srgbClr val="800000"/>
                  </a:solidFill>
                </a:rPr>
                <a:t>Work</a:t>
              </a:r>
              <a:endParaRPr lang="en-US" altLang="en-US" sz="1600" dirty="0">
                <a:solidFill>
                  <a:srgbClr val="800000"/>
                </a:solidFill>
              </a:endParaRPr>
            </a:p>
          </p:txBody>
        </p:sp>
        <p:sp>
          <p:nvSpPr>
            <p:cNvPr id="19" name="Rectangle 111"/>
            <p:cNvSpPr>
              <a:spLocks noChangeArrowheads="1"/>
            </p:cNvSpPr>
            <p:nvPr/>
          </p:nvSpPr>
          <p:spPr bwMode="auto">
            <a:xfrm>
              <a:off x="3385" y="2184"/>
              <a:ext cx="1312" cy="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rgbClr val="990000"/>
                  </a:solidFill>
                  <a:latin typeface="Arial" panose="020B0604020202020204" pitchFamily="34" charset="0"/>
                </a:defRPr>
              </a:lvl1pPr>
              <a:lvl2pPr marL="742950" indent="-285750" eaLnBrk="0" hangingPunct="0">
                <a:defRPr b="1">
                  <a:solidFill>
                    <a:srgbClr val="990000"/>
                  </a:solidFill>
                  <a:latin typeface="Arial" panose="020B0604020202020204" pitchFamily="34" charset="0"/>
                </a:defRPr>
              </a:lvl2pPr>
              <a:lvl3pPr marL="1143000" indent="-228600" eaLnBrk="0" hangingPunct="0">
                <a:defRPr b="1">
                  <a:solidFill>
                    <a:srgbClr val="990000"/>
                  </a:solidFill>
                  <a:latin typeface="Arial" panose="020B0604020202020204" pitchFamily="34" charset="0"/>
                </a:defRPr>
              </a:lvl3pPr>
              <a:lvl4pPr marL="1600200" indent="-228600" eaLnBrk="0" hangingPunct="0">
                <a:defRPr b="1">
                  <a:solidFill>
                    <a:srgbClr val="990000"/>
                  </a:solidFill>
                  <a:latin typeface="Arial" panose="020B0604020202020204" pitchFamily="34" charset="0"/>
                </a:defRPr>
              </a:lvl4pPr>
              <a:lvl5pPr marL="2057400" indent="-228600" eaLnBrk="0" hangingPunct="0">
                <a:defRPr b="1">
                  <a:solidFill>
                    <a:srgbClr val="990000"/>
                  </a:solidFill>
                  <a:latin typeface="Arial" panose="020B0604020202020204" pitchFamily="34" charset="0"/>
                </a:defRPr>
              </a:lvl5pPr>
              <a:lvl6pPr marL="2514600" indent="-228600" eaLnBrk="0" fontAlgn="base" hangingPunct="0">
                <a:spcBef>
                  <a:spcPct val="0"/>
                </a:spcBef>
                <a:spcAft>
                  <a:spcPct val="0"/>
                </a:spcAft>
                <a:defRPr b="1">
                  <a:solidFill>
                    <a:srgbClr val="990000"/>
                  </a:solidFill>
                  <a:latin typeface="Arial" panose="020B0604020202020204" pitchFamily="34" charset="0"/>
                </a:defRPr>
              </a:lvl6pPr>
              <a:lvl7pPr marL="2971800" indent="-228600" eaLnBrk="0" fontAlgn="base" hangingPunct="0">
                <a:spcBef>
                  <a:spcPct val="0"/>
                </a:spcBef>
                <a:spcAft>
                  <a:spcPct val="0"/>
                </a:spcAft>
                <a:defRPr b="1">
                  <a:solidFill>
                    <a:srgbClr val="990000"/>
                  </a:solidFill>
                  <a:latin typeface="Arial" panose="020B0604020202020204" pitchFamily="34" charset="0"/>
                </a:defRPr>
              </a:lvl7pPr>
              <a:lvl8pPr marL="3429000" indent="-228600" eaLnBrk="0" fontAlgn="base" hangingPunct="0">
                <a:spcBef>
                  <a:spcPct val="0"/>
                </a:spcBef>
                <a:spcAft>
                  <a:spcPct val="0"/>
                </a:spcAft>
                <a:defRPr b="1">
                  <a:solidFill>
                    <a:srgbClr val="990000"/>
                  </a:solidFill>
                  <a:latin typeface="Arial" panose="020B0604020202020204" pitchFamily="34" charset="0"/>
                </a:defRPr>
              </a:lvl8pPr>
              <a:lvl9pPr marL="3886200" indent="-228600" eaLnBrk="0" fontAlgn="base" hangingPunct="0">
                <a:spcBef>
                  <a:spcPct val="0"/>
                </a:spcBef>
                <a:spcAft>
                  <a:spcPct val="0"/>
                </a:spcAft>
                <a:defRPr b="1">
                  <a:solidFill>
                    <a:srgbClr val="990000"/>
                  </a:solidFill>
                  <a:latin typeface="Arial" panose="020B0604020202020204" pitchFamily="34" charset="0"/>
                </a:defRPr>
              </a:lvl9pPr>
            </a:lstStyle>
            <a:p>
              <a:pPr algn="ctr" eaLnBrk="1" hangingPunct="1">
                <a:spcBef>
                  <a:spcPct val="50000"/>
                </a:spcBef>
              </a:pPr>
              <a:r>
                <a:rPr lang="en-US" altLang="en-US" sz="1400" dirty="0">
                  <a:solidFill>
                    <a:srgbClr val="800000"/>
                  </a:solidFill>
                </a:rPr>
                <a:t>MANAGEMENT OF</a:t>
              </a:r>
              <a:br>
                <a:rPr lang="en-US" altLang="en-US" sz="1400" dirty="0">
                  <a:solidFill>
                    <a:srgbClr val="800000"/>
                  </a:solidFill>
                </a:rPr>
              </a:br>
              <a:r>
                <a:rPr lang="en-US" altLang="en-US" sz="1400" dirty="0">
                  <a:solidFill>
                    <a:srgbClr val="800000"/>
                  </a:solidFill>
                </a:rPr>
                <a:t>RISKS &amp; DISEASES</a:t>
              </a:r>
            </a:p>
          </p:txBody>
        </p:sp>
      </p:grpSp>
      <p:sp>
        <p:nvSpPr>
          <p:cNvPr id="9" name="Rectangle 8"/>
          <p:cNvSpPr/>
          <p:nvPr/>
        </p:nvSpPr>
        <p:spPr>
          <a:xfrm>
            <a:off x="9764571" y="2231555"/>
            <a:ext cx="2232472" cy="646331"/>
          </a:xfrm>
          <a:prstGeom prst="rect">
            <a:avLst/>
          </a:prstGeom>
        </p:spPr>
        <p:txBody>
          <a:bodyPr wrap="square">
            <a:spAutoFit/>
          </a:bodyPr>
          <a:lstStyle/>
          <a:p>
            <a:pPr algn="ctr">
              <a:defRPr/>
            </a:pPr>
            <a:r>
              <a:rPr lang="en-US" dirty="0">
                <a:solidFill>
                  <a:srgbClr val="000000"/>
                </a:solidFill>
              </a:rPr>
              <a:t>Specialty Care</a:t>
            </a:r>
          </a:p>
          <a:p>
            <a:pPr algn="ctr">
              <a:defRPr/>
            </a:pPr>
            <a:r>
              <a:rPr lang="en-US" dirty="0">
                <a:solidFill>
                  <a:srgbClr val="000000"/>
                </a:solidFill>
              </a:rPr>
              <a:t>Tertiary Prevention</a:t>
            </a:r>
          </a:p>
        </p:txBody>
      </p:sp>
      <p:sp>
        <p:nvSpPr>
          <p:cNvPr id="10" name="Rectangle 9"/>
          <p:cNvSpPr/>
          <p:nvPr/>
        </p:nvSpPr>
        <p:spPr>
          <a:xfrm>
            <a:off x="6855554" y="2180833"/>
            <a:ext cx="2776878" cy="646331"/>
          </a:xfrm>
          <a:prstGeom prst="rect">
            <a:avLst/>
          </a:prstGeom>
        </p:spPr>
        <p:txBody>
          <a:bodyPr wrap="square">
            <a:spAutoFit/>
          </a:bodyPr>
          <a:lstStyle/>
          <a:p>
            <a:pPr algn="ctr">
              <a:defRPr/>
            </a:pPr>
            <a:r>
              <a:rPr lang="en-US" dirty="0">
                <a:solidFill>
                  <a:srgbClr val="000000"/>
                </a:solidFill>
              </a:rPr>
              <a:t>Primary Care</a:t>
            </a:r>
          </a:p>
          <a:p>
            <a:pPr algn="ctr">
              <a:defRPr/>
            </a:pPr>
            <a:r>
              <a:rPr lang="en-US" dirty="0">
                <a:solidFill>
                  <a:srgbClr val="000000"/>
                </a:solidFill>
              </a:rPr>
              <a:t>Secondary Prevention</a:t>
            </a:r>
          </a:p>
        </p:txBody>
      </p:sp>
      <p:sp>
        <p:nvSpPr>
          <p:cNvPr id="11" name="Rectangle 10"/>
          <p:cNvSpPr/>
          <p:nvPr/>
        </p:nvSpPr>
        <p:spPr>
          <a:xfrm>
            <a:off x="4602654" y="2174194"/>
            <a:ext cx="2641939" cy="646331"/>
          </a:xfrm>
          <a:prstGeom prst="rect">
            <a:avLst/>
          </a:prstGeom>
        </p:spPr>
        <p:txBody>
          <a:bodyPr wrap="square">
            <a:spAutoFit/>
          </a:bodyPr>
          <a:lstStyle/>
          <a:p>
            <a:pPr algn="ctr">
              <a:defRPr/>
            </a:pPr>
            <a:r>
              <a:rPr lang="en-US" dirty="0">
                <a:solidFill>
                  <a:srgbClr val="000000"/>
                </a:solidFill>
              </a:rPr>
              <a:t>Traditional Public Health</a:t>
            </a:r>
          </a:p>
          <a:p>
            <a:pPr algn="ctr">
              <a:defRPr/>
            </a:pPr>
            <a:r>
              <a:rPr lang="en-US" dirty="0">
                <a:solidFill>
                  <a:srgbClr val="000000"/>
                </a:solidFill>
              </a:rPr>
              <a:t>Primary Prevention</a:t>
            </a:r>
          </a:p>
        </p:txBody>
      </p:sp>
      <p:sp>
        <p:nvSpPr>
          <p:cNvPr id="32" name="Rectangle 3"/>
          <p:cNvSpPr>
            <a:spLocks noGrp="1" noChangeArrowheads="1"/>
          </p:cNvSpPr>
          <p:nvPr>
            <p:ph type="title"/>
          </p:nvPr>
        </p:nvSpPr>
        <p:spPr>
          <a:xfrm>
            <a:off x="258792" y="193663"/>
            <a:ext cx="11738251" cy="1389272"/>
          </a:xfrm>
        </p:spPr>
        <p:txBody>
          <a:bodyPr>
            <a:noAutofit/>
          </a:bodyPr>
          <a:lstStyle/>
          <a:p>
            <a:pPr>
              <a:lnSpc>
                <a:spcPct val="100000"/>
              </a:lnSpc>
            </a:pPr>
            <a:r>
              <a:rPr lang="en-US" altLang="en-US" sz="2800" dirty="0" smtClean="0">
                <a:solidFill>
                  <a:srgbClr val="002060"/>
                </a:solidFill>
              </a:rPr>
              <a:t> </a:t>
            </a:r>
            <a:r>
              <a:rPr lang="en-US" altLang="en-US" sz="2800" dirty="0">
                <a:solidFill>
                  <a:srgbClr val="002060"/>
                </a:solidFill>
              </a:rPr>
              <a:t>Strengthen the Capacity of Communities to Create Their Own Healthy </a:t>
            </a:r>
            <a:r>
              <a:rPr lang="en-US" altLang="en-US" sz="2800" dirty="0" smtClean="0">
                <a:solidFill>
                  <a:srgbClr val="002060"/>
                </a:solidFill>
              </a:rPr>
              <a:t>Future</a:t>
            </a:r>
            <a:br>
              <a:rPr lang="en-US" altLang="en-US" sz="2800" dirty="0" smtClean="0">
                <a:solidFill>
                  <a:srgbClr val="002060"/>
                </a:solidFill>
              </a:rPr>
            </a:br>
            <a:r>
              <a:rPr lang="en-US" altLang="en-US" sz="2800" dirty="0" smtClean="0">
                <a:solidFill>
                  <a:srgbClr val="002060"/>
                </a:solidFill>
              </a:rPr>
              <a:t>Current Focus of Health Paradigm</a:t>
            </a:r>
            <a:endParaRPr lang="en-US" altLang="en-US" sz="2800" dirty="0">
              <a:solidFill>
                <a:srgbClr val="002060"/>
              </a:solidFill>
            </a:endParaRPr>
          </a:p>
        </p:txBody>
      </p:sp>
      <p:cxnSp>
        <p:nvCxnSpPr>
          <p:cNvPr id="3" name="Straight Arrow Connector 2"/>
          <p:cNvCxnSpPr/>
          <p:nvPr/>
        </p:nvCxnSpPr>
        <p:spPr>
          <a:xfrm>
            <a:off x="5490096" y="2779100"/>
            <a:ext cx="0" cy="856321"/>
          </a:xfrm>
          <a:prstGeom prst="straightConnector1">
            <a:avLst/>
          </a:prstGeom>
          <a:ln w="38100">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6" name="Straight Arrow Connector 5"/>
          <p:cNvCxnSpPr/>
          <p:nvPr/>
        </p:nvCxnSpPr>
        <p:spPr>
          <a:xfrm flipH="1">
            <a:off x="8256662" y="2810578"/>
            <a:ext cx="300" cy="964464"/>
          </a:xfrm>
          <a:prstGeom prst="straightConnector1">
            <a:avLst/>
          </a:prstGeom>
          <a:ln w="38100">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31" name="Curved Connector 30"/>
          <p:cNvCxnSpPr/>
          <p:nvPr/>
        </p:nvCxnSpPr>
        <p:spPr>
          <a:xfrm rot="5400000">
            <a:off x="10160636" y="2930111"/>
            <a:ext cx="1593587" cy="1387696"/>
          </a:xfrm>
          <a:prstGeom prst="curvedConnector3">
            <a:avLst>
              <a:gd name="adj1" fmla="val 99183"/>
            </a:avLst>
          </a:prstGeom>
          <a:ln w="38100">
            <a:solidFill>
              <a:srgbClr val="FF0000"/>
            </a:solidFill>
            <a:tailEnd type="triangle"/>
          </a:ln>
        </p:spPr>
        <p:style>
          <a:lnRef idx="3">
            <a:schemeClr val="accent6"/>
          </a:lnRef>
          <a:fillRef idx="0">
            <a:schemeClr val="accent6"/>
          </a:fillRef>
          <a:effectRef idx="2">
            <a:schemeClr val="accent6"/>
          </a:effectRef>
          <a:fontRef idx="minor">
            <a:schemeClr val="tx1"/>
          </a:fontRef>
        </p:style>
      </p:cxnSp>
      <p:sp>
        <p:nvSpPr>
          <p:cNvPr id="2" name="TextBox 1"/>
          <p:cNvSpPr txBox="1"/>
          <p:nvPr/>
        </p:nvSpPr>
        <p:spPr>
          <a:xfrm>
            <a:off x="4027713" y="2688771"/>
            <a:ext cx="821221" cy="544286"/>
          </a:xfrm>
          <a:prstGeom prst="rect">
            <a:avLst/>
          </a:prstGeom>
          <a:solidFill>
            <a:schemeClr val="bg1"/>
          </a:solidFill>
        </p:spPr>
        <p:txBody>
          <a:bodyPr wrap="square" rtlCol="0">
            <a:spAutoFit/>
          </a:bodyPr>
          <a:lstStyle/>
          <a:p>
            <a:endParaRPr lang="en-US" dirty="0">
              <a:solidFill>
                <a:srgbClr val="000000"/>
              </a:solidFill>
            </a:endParaRPr>
          </a:p>
        </p:txBody>
      </p:sp>
    </p:spTree>
    <p:extLst>
      <p:ext uri="{BB962C8B-B14F-4D97-AF65-F5344CB8AC3E}">
        <p14:creationId xmlns:p14="http://schemas.microsoft.com/office/powerpoint/2010/main" val="193395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4"/>
          <p:cNvPicPr>
            <a:picLocks noGrp="1" noChangeAspect="1" noChangeArrowheads="1"/>
          </p:cNvPicPr>
          <p:nvPr>
            <p:ph type="body" idx="4294967295"/>
          </p:nvPr>
        </p:nvPicPr>
        <p:blipFill>
          <a:blip r:embed="rId3">
            <a:lum contrast="12000"/>
            <a:extLst>
              <a:ext uri="{28A0092B-C50C-407E-A947-70E740481C1C}">
                <a14:useLocalDpi xmlns:a14="http://schemas.microsoft.com/office/drawing/2010/main" val="0"/>
              </a:ext>
            </a:extLst>
          </a:blip>
          <a:srcRect/>
          <a:stretch>
            <a:fillRect/>
          </a:stretch>
        </p:blipFill>
        <p:spPr>
          <a:xfrm>
            <a:off x="1025201" y="2313699"/>
            <a:ext cx="10462652" cy="3736248"/>
          </a:xfrm>
          <a:prstGeom prst="rect">
            <a:avLst/>
          </a:prstGeom>
        </p:spPr>
      </p:pic>
      <p:sp>
        <p:nvSpPr>
          <p:cNvPr id="44036" name="Rectangle 5"/>
          <p:cNvSpPr>
            <a:spLocks noChangeArrowheads="1"/>
          </p:cNvSpPr>
          <p:nvPr/>
        </p:nvSpPr>
        <p:spPr bwMode="auto">
          <a:xfrm flipH="1">
            <a:off x="2235841" y="7193755"/>
            <a:ext cx="6722926" cy="40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en-US" sz="1350">
              <a:solidFill>
                <a:srgbClr val="000000"/>
              </a:solidFill>
            </a:endParaRPr>
          </a:p>
        </p:txBody>
      </p:sp>
      <p:sp>
        <p:nvSpPr>
          <p:cNvPr id="44037" name="Rectangle 6"/>
          <p:cNvSpPr>
            <a:spLocks noChangeArrowheads="1"/>
          </p:cNvSpPr>
          <p:nvPr/>
        </p:nvSpPr>
        <p:spPr bwMode="auto">
          <a:xfrm>
            <a:off x="2586053" y="6319317"/>
            <a:ext cx="68873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600" dirty="0">
                <a:solidFill>
                  <a:srgbClr val="000000"/>
                </a:solidFill>
              </a:rPr>
              <a:t>Milstein B. Hygeia's constellation: navigating health futures in a dynamic and democratic world. Atlanta, GA: </a:t>
            </a:r>
            <a:r>
              <a:rPr lang="en-US" sz="600" dirty="0" err="1">
                <a:solidFill>
                  <a:srgbClr val="000000"/>
                </a:solidFill>
              </a:rPr>
              <a:t>Syndemics</a:t>
            </a:r>
            <a:r>
              <a:rPr lang="en-US" sz="600" dirty="0">
                <a:solidFill>
                  <a:srgbClr val="000000"/>
                </a:solidFill>
              </a:rPr>
              <a:t> Prevention Network, Centers for Disease Control and Prevention; April 15, 2008.  Available at:  </a:t>
            </a:r>
            <a:r>
              <a:rPr lang="en-US" sz="600" dirty="0">
                <a:solidFill>
                  <a:srgbClr val="000000"/>
                </a:solidFill>
                <a:hlinkClick r:id="rId4"/>
              </a:rPr>
              <a:t>http://www.cdc.gov/syndemics/monograph/index.htm</a:t>
            </a:r>
            <a:endParaRPr lang="en-US" sz="600" dirty="0">
              <a:solidFill>
                <a:srgbClr val="000000"/>
              </a:solidFill>
            </a:endParaRPr>
          </a:p>
        </p:txBody>
      </p:sp>
      <p:grpSp>
        <p:nvGrpSpPr>
          <p:cNvPr id="15" name="Group 107"/>
          <p:cNvGrpSpPr>
            <a:grpSpLocks/>
          </p:cNvGrpSpPr>
          <p:nvPr/>
        </p:nvGrpSpPr>
        <p:grpSpPr bwMode="auto">
          <a:xfrm>
            <a:off x="5957432" y="1839668"/>
            <a:ext cx="3822888" cy="3602688"/>
            <a:chOff x="3385" y="565"/>
            <a:chExt cx="1470" cy="1894"/>
          </a:xfrm>
        </p:grpSpPr>
        <p:sp>
          <p:nvSpPr>
            <p:cNvPr id="18" name="Rectangle 110"/>
            <p:cNvSpPr>
              <a:spLocks noChangeArrowheads="1"/>
            </p:cNvSpPr>
            <p:nvPr/>
          </p:nvSpPr>
          <p:spPr bwMode="auto">
            <a:xfrm>
              <a:off x="3556" y="565"/>
              <a:ext cx="1299" cy="17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rgbClr val="990000"/>
                  </a:solidFill>
                  <a:latin typeface="Arial" panose="020B0604020202020204" pitchFamily="34" charset="0"/>
                </a:defRPr>
              </a:lvl1pPr>
              <a:lvl2pPr marL="742950" indent="-285750" eaLnBrk="0" hangingPunct="0">
                <a:defRPr b="1">
                  <a:solidFill>
                    <a:srgbClr val="990000"/>
                  </a:solidFill>
                  <a:latin typeface="Arial" panose="020B0604020202020204" pitchFamily="34" charset="0"/>
                </a:defRPr>
              </a:lvl2pPr>
              <a:lvl3pPr marL="1143000" indent="-228600" eaLnBrk="0" hangingPunct="0">
                <a:defRPr b="1">
                  <a:solidFill>
                    <a:srgbClr val="990000"/>
                  </a:solidFill>
                  <a:latin typeface="Arial" panose="020B0604020202020204" pitchFamily="34" charset="0"/>
                </a:defRPr>
              </a:lvl3pPr>
              <a:lvl4pPr marL="1600200" indent="-228600" eaLnBrk="0" hangingPunct="0">
                <a:defRPr b="1">
                  <a:solidFill>
                    <a:srgbClr val="990000"/>
                  </a:solidFill>
                  <a:latin typeface="Arial" panose="020B0604020202020204" pitchFamily="34" charset="0"/>
                </a:defRPr>
              </a:lvl4pPr>
              <a:lvl5pPr marL="2057400" indent="-228600" eaLnBrk="0" hangingPunct="0">
                <a:defRPr b="1">
                  <a:solidFill>
                    <a:srgbClr val="990000"/>
                  </a:solidFill>
                  <a:latin typeface="Arial" panose="020B0604020202020204" pitchFamily="34" charset="0"/>
                </a:defRPr>
              </a:lvl5pPr>
              <a:lvl6pPr marL="2514600" indent="-228600" eaLnBrk="0" fontAlgn="base" hangingPunct="0">
                <a:spcBef>
                  <a:spcPct val="0"/>
                </a:spcBef>
                <a:spcAft>
                  <a:spcPct val="0"/>
                </a:spcAft>
                <a:defRPr b="1">
                  <a:solidFill>
                    <a:srgbClr val="990000"/>
                  </a:solidFill>
                  <a:latin typeface="Arial" panose="020B0604020202020204" pitchFamily="34" charset="0"/>
                </a:defRPr>
              </a:lvl6pPr>
              <a:lvl7pPr marL="2971800" indent="-228600" eaLnBrk="0" fontAlgn="base" hangingPunct="0">
                <a:spcBef>
                  <a:spcPct val="0"/>
                </a:spcBef>
                <a:spcAft>
                  <a:spcPct val="0"/>
                </a:spcAft>
                <a:defRPr b="1">
                  <a:solidFill>
                    <a:srgbClr val="990000"/>
                  </a:solidFill>
                  <a:latin typeface="Arial" panose="020B0604020202020204" pitchFamily="34" charset="0"/>
                </a:defRPr>
              </a:lvl7pPr>
              <a:lvl8pPr marL="3429000" indent="-228600" eaLnBrk="0" fontAlgn="base" hangingPunct="0">
                <a:spcBef>
                  <a:spcPct val="0"/>
                </a:spcBef>
                <a:spcAft>
                  <a:spcPct val="0"/>
                </a:spcAft>
                <a:defRPr b="1">
                  <a:solidFill>
                    <a:srgbClr val="990000"/>
                  </a:solidFill>
                  <a:latin typeface="Arial" panose="020B0604020202020204" pitchFamily="34" charset="0"/>
                </a:defRPr>
              </a:lvl8pPr>
              <a:lvl9pPr marL="3886200" indent="-228600" eaLnBrk="0" fontAlgn="base" hangingPunct="0">
                <a:spcBef>
                  <a:spcPct val="0"/>
                </a:spcBef>
                <a:spcAft>
                  <a:spcPct val="0"/>
                </a:spcAft>
                <a:defRPr b="1">
                  <a:solidFill>
                    <a:srgbClr val="990000"/>
                  </a:solidFill>
                  <a:latin typeface="Arial" panose="020B0604020202020204" pitchFamily="34" charset="0"/>
                </a:defRPr>
              </a:lvl9pPr>
            </a:lstStyle>
            <a:p>
              <a:pPr eaLnBrk="1" hangingPunct="1"/>
              <a:r>
                <a:rPr lang="en-US" altLang="en-US" sz="1600" dirty="0">
                  <a:solidFill>
                    <a:srgbClr val="800000"/>
                  </a:solidFill>
                </a:rPr>
                <a:t>Medical and Public Health Policy</a:t>
              </a:r>
            </a:p>
          </p:txBody>
        </p:sp>
        <p:sp>
          <p:nvSpPr>
            <p:cNvPr id="19" name="Rectangle 111"/>
            <p:cNvSpPr>
              <a:spLocks noChangeArrowheads="1"/>
            </p:cNvSpPr>
            <p:nvPr/>
          </p:nvSpPr>
          <p:spPr bwMode="auto">
            <a:xfrm>
              <a:off x="3385" y="2184"/>
              <a:ext cx="1312" cy="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rgbClr val="990000"/>
                  </a:solidFill>
                  <a:latin typeface="Arial" panose="020B0604020202020204" pitchFamily="34" charset="0"/>
                </a:defRPr>
              </a:lvl1pPr>
              <a:lvl2pPr marL="742950" indent="-285750" eaLnBrk="0" hangingPunct="0">
                <a:defRPr b="1">
                  <a:solidFill>
                    <a:srgbClr val="990000"/>
                  </a:solidFill>
                  <a:latin typeface="Arial" panose="020B0604020202020204" pitchFamily="34" charset="0"/>
                </a:defRPr>
              </a:lvl2pPr>
              <a:lvl3pPr marL="1143000" indent="-228600" eaLnBrk="0" hangingPunct="0">
                <a:defRPr b="1">
                  <a:solidFill>
                    <a:srgbClr val="990000"/>
                  </a:solidFill>
                  <a:latin typeface="Arial" panose="020B0604020202020204" pitchFamily="34" charset="0"/>
                </a:defRPr>
              </a:lvl3pPr>
              <a:lvl4pPr marL="1600200" indent="-228600" eaLnBrk="0" hangingPunct="0">
                <a:defRPr b="1">
                  <a:solidFill>
                    <a:srgbClr val="990000"/>
                  </a:solidFill>
                  <a:latin typeface="Arial" panose="020B0604020202020204" pitchFamily="34" charset="0"/>
                </a:defRPr>
              </a:lvl4pPr>
              <a:lvl5pPr marL="2057400" indent="-228600" eaLnBrk="0" hangingPunct="0">
                <a:defRPr b="1">
                  <a:solidFill>
                    <a:srgbClr val="990000"/>
                  </a:solidFill>
                  <a:latin typeface="Arial" panose="020B0604020202020204" pitchFamily="34" charset="0"/>
                </a:defRPr>
              </a:lvl5pPr>
              <a:lvl6pPr marL="2514600" indent="-228600" eaLnBrk="0" fontAlgn="base" hangingPunct="0">
                <a:spcBef>
                  <a:spcPct val="0"/>
                </a:spcBef>
                <a:spcAft>
                  <a:spcPct val="0"/>
                </a:spcAft>
                <a:defRPr b="1">
                  <a:solidFill>
                    <a:srgbClr val="990000"/>
                  </a:solidFill>
                  <a:latin typeface="Arial" panose="020B0604020202020204" pitchFamily="34" charset="0"/>
                </a:defRPr>
              </a:lvl6pPr>
              <a:lvl7pPr marL="2971800" indent="-228600" eaLnBrk="0" fontAlgn="base" hangingPunct="0">
                <a:spcBef>
                  <a:spcPct val="0"/>
                </a:spcBef>
                <a:spcAft>
                  <a:spcPct val="0"/>
                </a:spcAft>
                <a:defRPr b="1">
                  <a:solidFill>
                    <a:srgbClr val="990000"/>
                  </a:solidFill>
                  <a:latin typeface="Arial" panose="020B0604020202020204" pitchFamily="34" charset="0"/>
                </a:defRPr>
              </a:lvl7pPr>
              <a:lvl8pPr marL="3429000" indent="-228600" eaLnBrk="0" fontAlgn="base" hangingPunct="0">
                <a:spcBef>
                  <a:spcPct val="0"/>
                </a:spcBef>
                <a:spcAft>
                  <a:spcPct val="0"/>
                </a:spcAft>
                <a:defRPr b="1">
                  <a:solidFill>
                    <a:srgbClr val="990000"/>
                  </a:solidFill>
                  <a:latin typeface="Arial" panose="020B0604020202020204" pitchFamily="34" charset="0"/>
                </a:defRPr>
              </a:lvl8pPr>
              <a:lvl9pPr marL="3886200" indent="-228600" eaLnBrk="0" fontAlgn="base" hangingPunct="0">
                <a:spcBef>
                  <a:spcPct val="0"/>
                </a:spcBef>
                <a:spcAft>
                  <a:spcPct val="0"/>
                </a:spcAft>
                <a:defRPr b="1">
                  <a:solidFill>
                    <a:srgbClr val="990000"/>
                  </a:solidFill>
                  <a:latin typeface="Arial" panose="020B0604020202020204" pitchFamily="34" charset="0"/>
                </a:defRPr>
              </a:lvl9pPr>
            </a:lstStyle>
            <a:p>
              <a:pPr algn="ctr" eaLnBrk="1" hangingPunct="1">
                <a:spcBef>
                  <a:spcPct val="50000"/>
                </a:spcBef>
              </a:pPr>
              <a:r>
                <a:rPr lang="en-US" altLang="en-US" sz="1400" dirty="0">
                  <a:solidFill>
                    <a:srgbClr val="800000"/>
                  </a:solidFill>
                </a:rPr>
                <a:t>MANAGEMENT OF</a:t>
              </a:r>
              <a:br>
                <a:rPr lang="en-US" altLang="en-US" sz="1400" dirty="0">
                  <a:solidFill>
                    <a:srgbClr val="800000"/>
                  </a:solidFill>
                </a:rPr>
              </a:br>
              <a:r>
                <a:rPr lang="en-US" altLang="en-US" sz="1400" dirty="0">
                  <a:solidFill>
                    <a:srgbClr val="800000"/>
                  </a:solidFill>
                </a:rPr>
                <a:t>RISKS &amp; DISEASES</a:t>
              </a:r>
            </a:p>
          </p:txBody>
        </p:sp>
      </p:grpSp>
      <p:grpSp>
        <p:nvGrpSpPr>
          <p:cNvPr id="20" name="Group 112"/>
          <p:cNvGrpSpPr>
            <a:grpSpLocks/>
          </p:cNvGrpSpPr>
          <p:nvPr/>
        </p:nvGrpSpPr>
        <p:grpSpPr bwMode="auto">
          <a:xfrm>
            <a:off x="947057" y="1277549"/>
            <a:ext cx="5116286" cy="4578966"/>
            <a:chOff x="398" y="223"/>
            <a:chExt cx="2640" cy="2524"/>
          </a:xfrm>
        </p:grpSpPr>
        <p:sp>
          <p:nvSpPr>
            <p:cNvPr id="23" name="Oval 115"/>
            <p:cNvSpPr>
              <a:spLocks noChangeArrowheads="1"/>
            </p:cNvSpPr>
            <p:nvPr/>
          </p:nvSpPr>
          <p:spPr bwMode="auto">
            <a:xfrm>
              <a:off x="398" y="223"/>
              <a:ext cx="2640" cy="2524"/>
            </a:xfrm>
            <a:prstGeom prst="ellipse">
              <a:avLst/>
            </a:prstGeom>
            <a:noFill/>
            <a:ln w="28575">
              <a:solidFill>
                <a:srgbClr val="800080"/>
              </a:solidFill>
              <a:prstDash val="sysDot"/>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rgbClr val="990000"/>
                  </a:solidFill>
                  <a:latin typeface="Arial" panose="020B0604020202020204" pitchFamily="34" charset="0"/>
                </a:defRPr>
              </a:lvl1pPr>
              <a:lvl2pPr marL="742950" indent="-285750" eaLnBrk="0" hangingPunct="0">
                <a:defRPr b="1">
                  <a:solidFill>
                    <a:srgbClr val="990000"/>
                  </a:solidFill>
                  <a:latin typeface="Arial" panose="020B0604020202020204" pitchFamily="34" charset="0"/>
                </a:defRPr>
              </a:lvl2pPr>
              <a:lvl3pPr marL="1143000" indent="-228600" eaLnBrk="0" hangingPunct="0">
                <a:defRPr b="1">
                  <a:solidFill>
                    <a:srgbClr val="990000"/>
                  </a:solidFill>
                  <a:latin typeface="Arial" panose="020B0604020202020204" pitchFamily="34" charset="0"/>
                </a:defRPr>
              </a:lvl3pPr>
              <a:lvl4pPr marL="1600200" indent="-228600" eaLnBrk="0" hangingPunct="0">
                <a:defRPr b="1">
                  <a:solidFill>
                    <a:srgbClr val="990000"/>
                  </a:solidFill>
                  <a:latin typeface="Arial" panose="020B0604020202020204" pitchFamily="34" charset="0"/>
                </a:defRPr>
              </a:lvl4pPr>
              <a:lvl5pPr marL="2057400" indent="-228600" eaLnBrk="0" hangingPunct="0">
                <a:defRPr b="1">
                  <a:solidFill>
                    <a:srgbClr val="990000"/>
                  </a:solidFill>
                  <a:latin typeface="Arial" panose="020B0604020202020204" pitchFamily="34" charset="0"/>
                </a:defRPr>
              </a:lvl5pPr>
              <a:lvl6pPr marL="2514600" indent="-228600" eaLnBrk="0" fontAlgn="base" hangingPunct="0">
                <a:spcBef>
                  <a:spcPct val="0"/>
                </a:spcBef>
                <a:spcAft>
                  <a:spcPct val="0"/>
                </a:spcAft>
                <a:defRPr b="1">
                  <a:solidFill>
                    <a:srgbClr val="990000"/>
                  </a:solidFill>
                  <a:latin typeface="Arial" panose="020B0604020202020204" pitchFamily="34" charset="0"/>
                </a:defRPr>
              </a:lvl6pPr>
              <a:lvl7pPr marL="2971800" indent="-228600" eaLnBrk="0" fontAlgn="base" hangingPunct="0">
                <a:spcBef>
                  <a:spcPct val="0"/>
                </a:spcBef>
                <a:spcAft>
                  <a:spcPct val="0"/>
                </a:spcAft>
                <a:defRPr b="1">
                  <a:solidFill>
                    <a:srgbClr val="990000"/>
                  </a:solidFill>
                  <a:latin typeface="Arial" panose="020B0604020202020204" pitchFamily="34" charset="0"/>
                </a:defRPr>
              </a:lvl7pPr>
              <a:lvl8pPr marL="3429000" indent="-228600" eaLnBrk="0" fontAlgn="base" hangingPunct="0">
                <a:spcBef>
                  <a:spcPct val="0"/>
                </a:spcBef>
                <a:spcAft>
                  <a:spcPct val="0"/>
                </a:spcAft>
                <a:defRPr b="1">
                  <a:solidFill>
                    <a:srgbClr val="990000"/>
                  </a:solidFill>
                  <a:latin typeface="Arial" panose="020B0604020202020204" pitchFamily="34" charset="0"/>
                </a:defRPr>
              </a:lvl8pPr>
              <a:lvl9pPr marL="3886200" indent="-228600" eaLnBrk="0" fontAlgn="base" hangingPunct="0">
                <a:spcBef>
                  <a:spcPct val="0"/>
                </a:spcBef>
                <a:spcAft>
                  <a:spcPct val="0"/>
                </a:spcAft>
                <a:defRPr b="1">
                  <a:solidFill>
                    <a:srgbClr val="990000"/>
                  </a:solidFill>
                  <a:latin typeface="Arial" panose="020B0604020202020204" pitchFamily="34" charset="0"/>
                </a:defRPr>
              </a:lvl9pPr>
            </a:lstStyle>
            <a:p>
              <a:pPr eaLnBrk="1" hangingPunct="1"/>
              <a:endParaRPr lang="en-US" altLang="en-US" sz="1350"/>
            </a:p>
          </p:txBody>
        </p:sp>
        <p:sp>
          <p:nvSpPr>
            <p:cNvPr id="24" name="Rectangle 116"/>
            <p:cNvSpPr>
              <a:spLocks noChangeArrowheads="1"/>
            </p:cNvSpPr>
            <p:nvPr/>
          </p:nvSpPr>
          <p:spPr bwMode="auto">
            <a:xfrm>
              <a:off x="783" y="513"/>
              <a:ext cx="1912" cy="49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rgbClr val="990000"/>
                  </a:solidFill>
                  <a:latin typeface="Arial" panose="020B0604020202020204" pitchFamily="34" charset="0"/>
                </a:defRPr>
              </a:lvl1pPr>
              <a:lvl2pPr marL="742950" indent="-285750" eaLnBrk="0" hangingPunct="0">
                <a:defRPr b="1">
                  <a:solidFill>
                    <a:srgbClr val="990000"/>
                  </a:solidFill>
                  <a:latin typeface="Arial" panose="020B0604020202020204" pitchFamily="34" charset="0"/>
                </a:defRPr>
              </a:lvl2pPr>
              <a:lvl3pPr marL="1143000" indent="-228600" eaLnBrk="0" hangingPunct="0">
                <a:defRPr b="1">
                  <a:solidFill>
                    <a:srgbClr val="990000"/>
                  </a:solidFill>
                  <a:latin typeface="Arial" panose="020B0604020202020204" pitchFamily="34" charset="0"/>
                </a:defRPr>
              </a:lvl3pPr>
              <a:lvl4pPr marL="1600200" indent="-228600" eaLnBrk="0" hangingPunct="0">
                <a:defRPr b="1">
                  <a:solidFill>
                    <a:srgbClr val="990000"/>
                  </a:solidFill>
                  <a:latin typeface="Arial" panose="020B0604020202020204" pitchFamily="34" charset="0"/>
                </a:defRPr>
              </a:lvl4pPr>
              <a:lvl5pPr marL="2057400" indent="-228600" eaLnBrk="0" hangingPunct="0">
                <a:defRPr b="1">
                  <a:solidFill>
                    <a:srgbClr val="990000"/>
                  </a:solidFill>
                  <a:latin typeface="Arial" panose="020B0604020202020204" pitchFamily="34" charset="0"/>
                </a:defRPr>
              </a:lvl5pPr>
              <a:lvl6pPr marL="2514600" indent="-228600" eaLnBrk="0" fontAlgn="base" hangingPunct="0">
                <a:spcBef>
                  <a:spcPct val="0"/>
                </a:spcBef>
                <a:spcAft>
                  <a:spcPct val="0"/>
                </a:spcAft>
                <a:defRPr b="1">
                  <a:solidFill>
                    <a:srgbClr val="990000"/>
                  </a:solidFill>
                  <a:latin typeface="Arial" panose="020B0604020202020204" pitchFamily="34" charset="0"/>
                </a:defRPr>
              </a:lvl6pPr>
              <a:lvl7pPr marL="2971800" indent="-228600" eaLnBrk="0" fontAlgn="base" hangingPunct="0">
                <a:spcBef>
                  <a:spcPct val="0"/>
                </a:spcBef>
                <a:spcAft>
                  <a:spcPct val="0"/>
                </a:spcAft>
                <a:defRPr b="1">
                  <a:solidFill>
                    <a:srgbClr val="990000"/>
                  </a:solidFill>
                  <a:latin typeface="Arial" panose="020B0604020202020204" pitchFamily="34" charset="0"/>
                </a:defRPr>
              </a:lvl7pPr>
              <a:lvl8pPr marL="3429000" indent="-228600" eaLnBrk="0" fontAlgn="base" hangingPunct="0">
                <a:spcBef>
                  <a:spcPct val="0"/>
                </a:spcBef>
                <a:spcAft>
                  <a:spcPct val="0"/>
                </a:spcAft>
                <a:defRPr b="1">
                  <a:solidFill>
                    <a:srgbClr val="990000"/>
                  </a:solidFill>
                  <a:latin typeface="Arial" panose="020B0604020202020204" pitchFamily="34" charset="0"/>
                </a:defRPr>
              </a:lvl8pPr>
              <a:lvl9pPr marL="3886200" indent="-228600" eaLnBrk="0" fontAlgn="base" hangingPunct="0">
                <a:spcBef>
                  <a:spcPct val="0"/>
                </a:spcBef>
                <a:spcAft>
                  <a:spcPct val="0"/>
                </a:spcAft>
                <a:defRPr b="1">
                  <a:solidFill>
                    <a:srgbClr val="990000"/>
                  </a:solidFill>
                  <a:latin typeface="Arial" panose="020B0604020202020204" pitchFamily="34" charset="0"/>
                </a:defRPr>
              </a:lvl9pPr>
            </a:lstStyle>
            <a:p>
              <a:pPr eaLnBrk="1" hangingPunct="1"/>
              <a:r>
                <a:rPr lang="en-US" altLang="en-US" sz="1600" dirty="0">
                  <a:solidFill>
                    <a:srgbClr val="800080"/>
                  </a:solidFill>
                </a:rPr>
                <a:t>Healthy Public Policy &amp; Public </a:t>
              </a:r>
              <a:r>
                <a:rPr lang="en-US" altLang="en-US" sz="1600" dirty="0" smtClean="0">
                  <a:solidFill>
                    <a:srgbClr val="800080"/>
                  </a:solidFill>
                </a:rPr>
                <a:t>Work</a:t>
              </a:r>
            </a:p>
            <a:p>
              <a:pPr eaLnBrk="1" hangingPunct="1"/>
              <a:r>
                <a:rPr lang="en-US" altLang="en-US" b="0" dirty="0" smtClean="0">
                  <a:solidFill>
                    <a:srgbClr val="000000"/>
                  </a:solidFill>
                  <a:latin typeface="Calibri" panose="020F0502020204030204"/>
                </a:rPr>
                <a:t>Community Primary Prevention</a:t>
              </a:r>
            </a:p>
            <a:p>
              <a:pPr eaLnBrk="1" hangingPunct="1"/>
              <a:r>
                <a:rPr lang="en-US" altLang="en-US" b="0" dirty="0" smtClean="0">
                  <a:solidFill>
                    <a:srgbClr val="000000"/>
                  </a:solidFill>
                  <a:latin typeface="Calibri" panose="020F0502020204030204"/>
                </a:rPr>
                <a:t>Health Promotion</a:t>
              </a:r>
              <a:endParaRPr lang="en-US" altLang="en-US" b="0" dirty="0">
                <a:solidFill>
                  <a:srgbClr val="000000"/>
                </a:solidFill>
                <a:latin typeface="Calibri" panose="020F0502020204030204"/>
              </a:endParaRPr>
            </a:p>
          </p:txBody>
        </p:sp>
        <p:sp>
          <p:nvSpPr>
            <p:cNvPr id="25" name="Rectangle 117"/>
            <p:cNvSpPr>
              <a:spLocks noChangeArrowheads="1"/>
            </p:cNvSpPr>
            <p:nvPr/>
          </p:nvSpPr>
          <p:spPr bwMode="auto">
            <a:xfrm>
              <a:off x="896" y="2139"/>
              <a:ext cx="1320" cy="58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rgbClr val="990000"/>
                  </a:solidFill>
                  <a:latin typeface="Arial" panose="020B0604020202020204" pitchFamily="34" charset="0"/>
                </a:defRPr>
              </a:lvl1pPr>
              <a:lvl2pPr marL="742950" indent="-285750" eaLnBrk="0" hangingPunct="0">
                <a:defRPr b="1">
                  <a:solidFill>
                    <a:srgbClr val="990000"/>
                  </a:solidFill>
                  <a:latin typeface="Arial" panose="020B0604020202020204" pitchFamily="34" charset="0"/>
                </a:defRPr>
              </a:lvl2pPr>
              <a:lvl3pPr marL="1143000" indent="-228600" eaLnBrk="0" hangingPunct="0">
                <a:defRPr b="1">
                  <a:solidFill>
                    <a:srgbClr val="990000"/>
                  </a:solidFill>
                  <a:latin typeface="Arial" panose="020B0604020202020204" pitchFamily="34" charset="0"/>
                </a:defRPr>
              </a:lvl3pPr>
              <a:lvl4pPr marL="1600200" indent="-228600" eaLnBrk="0" hangingPunct="0">
                <a:defRPr b="1">
                  <a:solidFill>
                    <a:srgbClr val="990000"/>
                  </a:solidFill>
                  <a:latin typeface="Arial" panose="020B0604020202020204" pitchFamily="34" charset="0"/>
                </a:defRPr>
              </a:lvl4pPr>
              <a:lvl5pPr marL="2057400" indent="-228600" eaLnBrk="0" hangingPunct="0">
                <a:defRPr b="1">
                  <a:solidFill>
                    <a:srgbClr val="990000"/>
                  </a:solidFill>
                  <a:latin typeface="Arial" panose="020B0604020202020204" pitchFamily="34" charset="0"/>
                </a:defRPr>
              </a:lvl5pPr>
              <a:lvl6pPr marL="2514600" indent="-228600" eaLnBrk="0" fontAlgn="base" hangingPunct="0">
                <a:spcBef>
                  <a:spcPct val="0"/>
                </a:spcBef>
                <a:spcAft>
                  <a:spcPct val="0"/>
                </a:spcAft>
                <a:defRPr b="1">
                  <a:solidFill>
                    <a:srgbClr val="990000"/>
                  </a:solidFill>
                  <a:latin typeface="Arial" panose="020B0604020202020204" pitchFamily="34" charset="0"/>
                </a:defRPr>
              </a:lvl6pPr>
              <a:lvl7pPr marL="2971800" indent="-228600" eaLnBrk="0" fontAlgn="base" hangingPunct="0">
                <a:spcBef>
                  <a:spcPct val="0"/>
                </a:spcBef>
                <a:spcAft>
                  <a:spcPct val="0"/>
                </a:spcAft>
                <a:defRPr b="1">
                  <a:solidFill>
                    <a:srgbClr val="990000"/>
                  </a:solidFill>
                  <a:latin typeface="Arial" panose="020B0604020202020204" pitchFamily="34" charset="0"/>
                </a:defRPr>
              </a:lvl7pPr>
              <a:lvl8pPr marL="3429000" indent="-228600" eaLnBrk="0" fontAlgn="base" hangingPunct="0">
                <a:spcBef>
                  <a:spcPct val="0"/>
                </a:spcBef>
                <a:spcAft>
                  <a:spcPct val="0"/>
                </a:spcAft>
                <a:defRPr b="1">
                  <a:solidFill>
                    <a:srgbClr val="990000"/>
                  </a:solidFill>
                  <a:latin typeface="Arial" panose="020B0604020202020204" pitchFamily="34" charset="0"/>
                </a:defRPr>
              </a:lvl8pPr>
              <a:lvl9pPr marL="3886200" indent="-228600" eaLnBrk="0" fontAlgn="base" hangingPunct="0">
                <a:spcBef>
                  <a:spcPct val="0"/>
                </a:spcBef>
                <a:spcAft>
                  <a:spcPct val="0"/>
                </a:spcAft>
                <a:defRPr b="1">
                  <a:solidFill>
                    <a:srgbClr val="990000"/>
                  </a:solidFill>
                  <a:latin typeface="Arial" panose="020B0604020202020204" pitchFamily="34" charset="0"/>
                </a:defRPr>
              </a:lvl9pPr>
            </a:lstStyle>
            <a:p>
              <a:pPr algn="ctr" eaLnBrk="1" hangingPunct="1">
                <a:spcBef>
                  <a:spcPct val="50000"/>
                </a:spcBef>
              </a:pPr>
              <a:r>
                <a:rPr lang="en-US" altLang="en-US" sz="1400" dirty="0">
                  <a:solidFill>
                    <a:srgbClr val="800080"/>
                  </a:solidFill>
                </a:rPr>
                <a:t>DEMOCRATIC </a:t>
              </a:r>
              <a:br>
                <a:rPr lang="en-US" altLang="en-US" sz="1400" dirty="0">
                  <a:solidFill>
                    <a:srgbClr val="800080"/>
                  </a:solidFill>
                </a:rPr>
              </a:br>
              <a:r>
                <a:rPr lang="en-US" altLang="en-US" sz="1400" dirty="0" smtClean="0">
                  <a:solidFill>
                    <a:srgbClr val="800080"/>
                  </a:solidFill>
                </a:rPr>
                <a:t>SELF-GOVERNANCE</a:t>
              </a:r>
            </a:p>
            <a:p>
              <a:pPr algn="ctr" eaLnBrk="1" hangingPunct="1">
                <a:spcBef>
                  <a:spcPct val="50000"/>
                </a:spcBef>
              </a:pPr>
              <a:r>
                <a:rPr lang="en-US" altLang="en-US" sz="1400" dirty="0" smtClean="0">
                  <a:solidFill>
                    <a:srgbClr val="800080"/>
                  </a:solidFill>
                </a:rPr>
                <a:t>Improving Living Conditions</a:t>
              </a:r>
              <a:endParaRPr lang="en-US" altLang="en-US" sz="1400" dirty="0">
                <a:solidFill>
                  <a:srgbClr val="800080"/>
                </a:solidFill>
              </a:endParaRPr>
            </a:p>
          </p:txBody>
        </p:sp>
      </p:grpSp>
      <p:sp>
        <p:nvSpPr>
          <p:cNvPr id="9" name="Rectangle 8"/>
          <p:cNvSpPr/>
          <p:nvPr/>
        </p:nvSpPr>
        <p:spPr>
          <a:xfrm>
            <a:off x="9764571" y="2231555"/>
            <a:ext cx="2232472" cy="646331"/>
          </a:xfrm>
          <a:prstGeom prst="rect">
            <a:avLst/>
          </a:prstGeom>
        </p:spPr>
        <p:txBody>
          <a:bodyPr wrap="square">
            <a:spAutoFit/>
          </a:bodyPr>
          <a:lstStyle/>
          <a:p>
            <a:pPr algn="ctr">
              <a:defRPr/>
            </a:pPr>
            <a:r>
              <a:rPr lang="en-US" dirty="0">
                <a:solidFill>
                  <a:srgbClr val="000000"/>
                </a:solidFill>
              </a:rPr>
              <a:t>Specialty Care</a:t>
            </a:r>
          </a:p>
          <a:p>
            <a:pPr algn="ctr">
              <a:defRPr/>
            </a:pPr>
            <a:r>
              <a:rPr lang="en-US" dirty="0">
                <a:solidFill>
                  <a:srgbClr val="000000"/>
                </a:solidFill>
              </a:rPr>
              <a:t>Tertiary Prevention</a:t>
            </a:r>
          </a:p>
        </p:txBody>
      </p:sp>
      <p:sp>
        <p:nvSpPr>
          <p:cNvPr id="10" name="Rectangle 9"/>
          <p:cNvSpPr/>
          <p:nvPr/>
        </p:nvSpPr>
        <p:spPr>
          <a:xfrm>
            <a:off x="6855554" y="2180833"/>
            <a:ext cx="2776878" cy="646331"/>
          </a:xfrm>
          <a:prstGeom prst="rect">
            <a:avLst/>
          </a:prstGeom>
        </p:spPr>
        <p:txBody>
          <a:bodyPr wrap="square">
            <a:spAutoFit/>
          </a:bodyPr>
          <a:lstStyle/>
          <a:p>
            <a:pPr algn="ctr">
              <a:defRPr/>
            </a:pPr>
            <a:r>
              <a:rPr lang="en-US" dirty="0">
                <a:solidFill>
                  <a:srgbClr val="000000"/>
                </a:solidFill>
              </a:rPr>
              <a:t>Primary Care</a:t>
            </a:r>
          </a:p>
          <a:p>
            <a:pPr algn="ctr">
              <a:defRPr/>
            </a:pPr>
            <a:r>
              <a:rPr lang="en-US" dirty="0">
                <a:solidFill>
                  <a:srgbClr val="000000"/>
                </a:solidFill>
              </a:rPr>
              <a:t>Secondary Prevention</a:t>
            </a:r>
          </a:p>
        </p:txBody>
      </p:sp>
      <p:sp>
        <p:nvSpPr>
          <p:cNvPr id="11" name="Rectangle 10"/>
          <p:cNvSpPr/>
          <p:nvPr/>
        </p:nvSpPr>
        <p:spPr>
          <a:xfrm>
            <a:off x="4724681" y="2171509"/>
            <a:ext cx="2641939" cy="646331"/>
          </a:xfrm>
          <a:prstGeom prst="rect">
            <a:avLst/>
          </a:prstGeom>
        </p:spPr>
        <p:txBody>
          <a:bodyPr wrap="square">
            <a:spAutoFit/>
          </a:bodyPr>
          <a:lstStyle/>
          <a:p>
            <a:pPr algn="ctr">
              <a:defRPr/>
            </a:pPr>
            <a:r>
              <a:rPr lang="en-US" dirty="0">
                <a:solidFill>
                  <a:srgbClr val="000000"/>
                </a:solidFill>
              </a:rPr>
              <a:t>Traditional Public Health</a:t>
            </a:r>
          </a:p>
          <a:p>
            <a:pPr algn="ctr">
              <a:defRPr/>
            </a:pPr>
            <a:r>
              <a:rPr lang="en-US" dirty="0">
                <a:solidFill>
                  <a:srgbClr val="000000"/>
                </a:solidFill>
              </a:rPr>
              <a:t>Primary Prevention</a:t>
            </a:r>
          </a:p>
        </p:txBody>
      </p:sp>
      <p:cxnSp>
        <p:nvCxnSpPr>
          <p:cNvPr id="3" name="Straight Arrow Connector 2"/>
          <p:cNvCxnSpPr/>
          <p:nvPr/>
        </p:nvCxnSpPr>
        <p:spPr>
          <a:xfrm>
            <a:off x="5490096" y="2779100"/>
            <a:ext cx="0" cy="856321"/>
          </a:xfrm>
          <a:prstGeom prst="straightConnector1">
            <a:avLst/>
          </a:prstGeom>
          <a:ln w="38100">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6" name="Straight Arrow Connector 5"/>
          <p:cNvCxnSpPr/>
          <p:nvPr/>
        </p:nvCxnSpPr>
        <p:spPr>
          <a:xfrm flipH="1">
            <a:off x="8256662" y="2810578"/>
            <a:ext cx="300" cy="964464"/>
          </a:xfrm>
          <a:prstGeom prst="straightConnector1">
            <a:avLst/>
          </a:prstGeom>
          <a:ln w="38100">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31" name="Curved Connector 30"/>
          <p:cNvCxnSpPr/>
          <p:nvPr/>
        </p:nvCxnSpPr>
        <p:spPr>
          <a:xfrm rot="5400000">
            <a:off x="10160636" y="2930111"/>
            <a:ext cx="1593587" cy="1387696"/>
          </a:xfrm>
          <a:prstGeom prst="curvedConnector3">
            <a:avLst>
              <a:gd name="adj1" fmla="val 99183"/>
            </a:avLst>
          </a:prstGeom>
          <a:ln w="38100">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47" name="Curved Connector 46"/>
          <p:cNvCxnSpPr/>
          <p:nvPr/>
        </p:nvCxnSpPr>
        <p:spPr>
          <a:xfrm rot="5400000">
            <a:off x="1046651" y="2683552"/>
            <a:ext cx="1016385" cy="276678"/>
          </a:xfrm>
          <a:prstGeom prst="curvedConnector3">
            <a:avLst>
              <a:gd name="adj1" fmla="val 3946"/>
            </a:avLst>
          </a:prstGeom>
          <a:ln w="28575">
            <a:tailEnd type="triangle"/>
          </a:ln>
        </p:spPr>
        <p:style>
          <a:lnRef idx="2">
            <a:schemeClr val="accent4"/>
          </a:lnRef>
          <a:fillRef idx="0">
            <a:schemeClr val="accent4"/>
          </a:fillRef>
          <a:effectRef idx="1">
            <a:schemeClr val="accent4"/>
          </a:effectRef>
          <a:fontRef idx="minor">
            <a:schemeClr val="tx1"/>
          </a:fontRef>
        </p:style>
      </p:cxnSp>
      <p:sp>
        <p:nvSpPr>
          <p:cNvPr id="21" name="Rectangle 3"/>
          <p:cNvSpPr>
            <a:spLocks noGrp="1" noChangeArrowheads="1"/>
          </p:cNvSpPr>
          <p:nvPr>
            <p:ph type="title"/>
          </p:nvPr>
        </p:nvSpPr>
        <p:spPr>
          <a:xfrm>
            <a:off x="312213" y="657532"/>
            <a:ext cx="11435024" cy="605455"/>
          </a:xfrm>
        </p:spPr>
        <p:txBody>
          <a:bodyPr>
            <a:noAutofit/>
          </a:bodyPr>
          <a:lstStyle/>
          <a:p>
            <a:pPr eaLnBrk="1" hangingPunct="1"/>
            <a:r>
              <a:rPr lang="en-US" altLang="en-US" sz="4000" dirty="0" smtClean="0">
                <a:solidFill>
                  <a:srgbClr val="0070C0"/>
                </a:solidFill>
              </a:rPr>
              <a:t>Expanded Focus of Health Work</a:t>
            </a:r>
            <a:br>
              <a:rPr lang="en-US" altLang="en-US" sz="4000" dirty="0" smtClean="0">
                <a:solidFill>
                  <a:srgbClr val="0070C0"/>
                </a:solidFill>
              </a:rPr>
            </a:br>
            <a:r>
              <a:rPr lang="en-US" altLang="en-US" sz="4000" dirty="0" smtClean="0">
                <a:solidFill>
                  <a:srgbClr val="0070C0"/>
                </a:solidFill>
              </a:rPr>
              <a:t>Treatment, Prevention, Building Community Resilience </a:t>
            </a:r>
            <a:endParaRPr lang="en-US" altLang="en-US" sz="4000" dirty="0">
              <a:solidFill>
                <a:srgbClr val="0070C0"/>
              </a:solidFill>
            </a:endParaRPr>
          </a:p>
        </p:txBody>
      </p:sp>
    </p:spTree>
    <p:extLst>
      <p:ext uri="{BB962C8B-B14F-4D97-AF65-F5344CB8AC3E}">
        <p14:creationId xmlns:p14="http://schemas.microsoft.com/office/powerpoint/2010/main" val="309293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42"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1000"/>
                                        <p:tgtEl>
                                          <p:spTgt spid="47"/>
                                        </p:tgtEl>
                                      </p:cBhvr>
                                    </p:animEffect>
                                    <p:anim calcmode="lin" valueType="num">
                                      <p:cBhvr>
                                        <p:cTn id="11" dur="1000" fill="hold"/>
                                        <p:tgtEl>
                                          <p:spTgt spid="47"/>
                                        </p:tgtEl>
                                        <p:attrNameLst>
                                          <p:attrName>ppt_x</p:attrName>
                                        </p:attrNameLst>
                                      </p:cBhvr>
                                      <p:tavLst>
                                        <p:tav tm="0">
                                          <p:val>
                                            <p:strVal val="#ppt_x"/>
                                          </p:val>
                                        </p:tav>
                                        <p:tav tm="100000">
                                          <p:val>
                                            <p:strVal val="#ppt_x"/>
                                          </p:val>
                                        </p:tav>
                                      </p:tavLst>
                                    </p:anim>
                                    <p:anim calcmode="lin" valueType="num">
                                      <p:cBhvr>
                                        <p:cTn id="12"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09603" y="1892808"/>
            <a:ext cx="8360661" cy="4745736"/>
          </a:xfrm>
        </p:spPr>
        <p:txBody>
          <a:bodyPr>
            <a:normAutofit lnSpcReduction="10000"/>
          </a:bodyPr>
          <a:lstStyle/>
          <a:p>
            <a:pPr marL="0" indent="0">
              <a:lnSpc>
                <a:spcPct val="110000"/>
              </a:lnSpc>
              <a:buClr>
                <a:srgbClr val="0073DF"/>
              </a:buClr>
              <a:buNone/>
            </a:pPr>
            <a:r>
              <a:rPr lang="en-US" sz="3600" i="1" dirty="0">
                <a:solidFill>
                  <a:srgbClr val="000000"/>
                </a:solidFill>
              </a:rPr>
              <a:t>“We have lived by the assumption that what was good for us would be good for the world. We have been wrong. We must change our lives so that it will be possible to live by the contrary assumption, that what is good for the world will be good for us.”</a:t>
            </a:r>
            <a:r>
              <a:rPr lang="en-US" sz="3600" dirty="0">
                <a:solidFill>
                  <a:srgbClr val="000000"/>
                </a:solidFill>
              </a:rPr>
              <a:t> </a:t>
            </a:r>
          </a:p>
          <a:p>
            <a:pPr marL="205740" lvl="1" indent="0">
              <a:lnSpc>
                <a:spcPct val="110000"/>
              </a:lnSpc>
              <a:buClr>
                <a:srgbClr val="0073DF"/>
              </a:buClr>
              <a:buNone/>
            </a:pPr>
            <a:r>
              <a:rPr lang="en-US" sz="2000" dirty="0">
                <a:solidFill>
                  <a:srgbClr val="000000"/>
                </a:solidFill>
              </a:rPr>
              <a:t>Wendell Berry</a:t>
            </a:r>
            <a:endParaRPr lang="en-US" sz="2000" i="1" dirty="0">
              <a:solidFill>
                <a:srgbClr val="000000"/>
              </a:solidFill>
            </a:endParaRPr>
          </a:p>
          <a:p>
            <a:pPr marL="0" indent="0">
              <a:buNone/>
            </a:pPr>
            <a:endParaRPr lang="en-US" dirty="0"/>
          </a:p>
        </p:txBody>
      </p:sp>
      <p:sp>
        <p:nvSpPr>
          <p:cNvPr id="6" name="Rectangle 3"/>
          <p:cNvSpPr>
            <a:spLocks noGrp="1" noChangeArrowheads="1"/>
          </p:cNvSpPr>
          <p:nvPr>
            <p:ph type="title"/>
          </p:nvPr>
        </p:nvSpPr>
        <p:spPr>
          <a:xfrm>
            <a:off x="365760" y="219456"/>
            <a:ext cx="11217841" cy="1381028"/>
          </a:xfrm>
        </p:spPr>
        <p:txBody>
          <a:bodyPr>
            <a:noAutofit/>
          </a:bodyPr>
          <a:lstStyle/>
          <a:p>
            <a:pPr>
              <a:lnSpc>
                <a:spcPct val="100000"/>
              </a:lnSpc>
            </a:pPr>
            <a:r>
              <a:rPr lang="en-US" altLang="en-US" sz="4000" dirty="0" smtClean="0">
                <a:solidFill>
                  <a:srgbClr val="002060"/>
                </a:solidFill>
              </a:rPr>
              <a:t> </a:t>
            </a:r>
            <a:r>
              <a:rPr lang="en-US" altLang="en-US" sz="4000" dirty="0">
                <a:solidFill>
                  <a:srgbClr val="002060"/>
                </a:solidFill>
              </a:rPr>
              <a:t>Strengthen the Capacity of Communities </a:t>
            </a:r>
            <a:r>
              <a:rPr lang="en-US" altLang="en-US" sz="4000" dirty="0" smtClean="0">
                <a:solidFill>
                  <a:srgbClr val="002060"/>
                </a:solidFill>
              </a:rPr>
              <a:t/>
            </a:r>
            <a:br>
              <a:rPr lang="en-US" altLang="en-US" sz="4000" dirty="0" smtClean="0">
                <a:solidFill>
                  <a:srgbClr val="002060"/>
                </a:solidFill>
              </a:rPr>
            </a:br>
            <a:r>
              <a:rPr lang="en-US" altLang="en-US" sz="4000" dirty="0" smtClean="0">
                <a:solidFill>
                  <a:srgbClr val="002060"/>
                </a:solidFill>
              </a:rPr>
              <a:t>to </a:t>
            </a:r>
            <a:r>
              <a:rPr lang="en-US" altLang="en-US" sz="4000" dirty="0">
                <a:solidFill>
                  <a:srgbClr val="002060"/>
                </a:solidFill>
              </a:rPr>
              <a:t>Create Their Own Healthy </a:t>
            </a:r>
            <a:r>
              <a:rPr lang="en-US" altLang="en-US" sz="4000" dirty="0" smtClean="0">
                <a:solidFill>
                  <a:srgbClr val="002060"/>
                </a:solidFill>
              </a:rPr>
              <a:t>Future</a:t>
            </a:r>
            <a:endParaRPr lang="en-US" altLang="en-US" sz="4000" dirty="0">
              <a:solidFill>
                <a:srgbClr val="00206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3003" y="2209292"/>
            <a:ext cx="2353749" cy="3091068"/>
          </a:xfrm>
          <a:prstGeom prst="rect">
            <a:avLst/>
          </a:prstGeom>
        </p:spPr>
      </p:pic>
    </p:spTree>
    <p:extLst>
      <p:ext uri="{BB962C8B-B14F-4D97-AF65-F5344CB8AC3E}">
        <p14:creationId xmlns:p14="http://schemas.microsoft.com/office/powerpoint/2010/main" val="416387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77" y="1522251"/>
            <a:ext cx="5565227" cy="4378872"/>
          </a:xfrm>
          <a:prstGeom prst="rect">
            <a:avLst/>
          </a:prstGeom>
        </p:spPr>
      </p:pic>
      <p:sp>
        <p:nvSpPr>
          <p:cNvPr id="2" name="Title 1"/>
          <p:cNvSpPr>
            <a:spLocks noGrp="1"/>
          </p:cNvSpPr>
          <p:nvPr>
            <p:ph type="title"/>
          </p:nvPr>
        </p:nvSpPr>
        <p:spPr>
          <a:xfrm>
            <a:off x="406777" y="155275"/>
            <a:ext cx="5649973" cy="1192365"/>
          </a:xfrm>
        </p:spPr>
        <p:txBody>
          <a:bodyPr>
            <a:normAutofit/>
          </a:bodyPr>
          <a:lstStyle/>
          <a:p>
            <a:pPr algn="ctr">
              <a:lnSpc>
                <a:spcPct val="100000"/>
              </a:lnSpc>
            </a:pPr>
            <a:r>
              <a:rPr lang="en-US" sz="3600" dirty="0" smtClean="0">
                <a:solidFill>
                  <a:schemeClr val="tx2">
                    <a:lumMod val="75000"/>
                  </a:schemeClr>
                </a:solidFill>
              </a:rPr>
              <a:t>Health is Community</a:t>
            </a:r>
            <a:br>
              <a:rPr lang="en-US" sz="3600" dirty="0" smtClean="0">
                <a:solidFill>
                  <a:schemeClr val="tx2">
                    <a:lumMod val="75000"/>
                  </a:schemeClr>
                </a:solidFill>
              </a:rPr>
            </a:br>
            <a:r>
              <a:rPr lang="en-US" sz="3600" dirty="0" smtClean="0">
                <a:solidFill>
                  <a:schemeClr val="tx2">
                    <a:lumMod val="75000"/>
                  </a:schemeClr>
                </a:solidFill>
              </a:rPr>
              <a:t>Social Cohesion</a:t>
            </a:r>
            <a:endParaRPr lang="en-US" sz="3600" dirty="0">
              <a:solidFill>
                <a:schemeClr val="tx2">
                  <a:lumMod val="75000"/>
                </a:schemeClr>
              </a:solidFill>
            </a:endParaRPr>
          </a:p>
        </p:txBody>
      </p:sp>
      <p:sp>
        <p:nvSpPr>
          <p:cNvPr id="6" name="Content Placeholder 2"/>
          <p:cNvSpPr txBox="1">
            <a:spLocks/>
          </p:cNvSpPr>
          <p:nvPr/>
        </p:nvSpPr>
        <p:spPr>
          <a:xfrm>
            <a:off x="6244006" y="267364"/>
            <a:ext cx="5727120" cy="6426734"/>
          </a:xfrm>
          <a:prstGeom prst="rect">
            <a:avLst/>
          </a:prstGeom>
        </p:spPr>
        <p:txBody>
          <a:bodyPr vert="horz" lIns="91440" tIns="45720" rIns="91440" bIns="45720" rtlCol="0">
            <a:normAutofit/>
          </a:bodyPr>
          <a:lstStyle>
            <a:lvl1pPr marL="342900" indent="-342900" algn="l" defTabSz="514350" rtl="0" eaLnBrk="1" latinLnBrk="0" hangingPunct="1">
              <a:lnSpc>
                <a:spcPct val="100000"/>
              </a:lnSpc>
              <a:spcBef>
                <a:spcPts val="900"/>
              </a:spcBef>
              <a:buClr>
                <a:schemeClr val="tx2"/>
              </a:buClr>
              <a:buSzPct val="75000"/>
              <a:buFont typeface="Wingdings" panose="05000000000000000000" pitchFamily="2" charset="2"/>
              <a:buChar char="§"/>
              <a:defRPr sz="3000" b="1" kern="1200" spc="0" baseline="0">
                <a:solidFill>
                  <a:schemeClr val="tx1"/>
                </a:solidFill>
                <a:latin typeface="+mn-lt"/>
                <a:ea typeface="+mn-ea"/>
                <a:cs typeface="+mn-cs"/>
              </a:defRPr>
            </a:lvl1pPr>
            <a:lvl2pPr marL="685800" indent="-342900" algn="l" defTabSz="514350" rtl="0" eaLnBrk="1" latinLnBrk="0" hangingPunct="1">
              <a:lnSpc>
                <a:spcPct val="100000"/>
              </a:lnSpc>
              <a:spcBef>
                <a:spcPts val="450"/>
              </a:spcBef>
              <a:buClr>
                <a:schemeClr val="tx2"/>
              </a:buClr>
              <a:buSzPct val="75000"/>
              <a:buFont typeface="Wingdings" panose="05000000000000000000" pitchFamily="2" charset="2"/>
              <a:buChar char="§"/>
              <a:defRPr sz="3000" b="0" kern="1200" spc="0" baseline="0">
                <a:solidFill>
                  <a:schemeClr val="tx1"/>
                </a:solidFill>
                <a:latin typeface="+mn-lt"/>
                <a:ea typeface="+mn-ea"/>
                <a:cs typeface="+mn-cs"/>
              </a:defRPr>
            </a:lvl2pPr>
            <a:lvl3pPr marL="1028700" indent="-342900" algn="l" defTabSz="514350" rtl="0" eaLnBrk="1" latinLnBrk="0" hangingPunct="1">
              <a:lnSpc>
                <a:spcPct val="100000"/>
              </a:lnSpc>
              <a:spcBef>
                <a:spcPts val="450"/>
              </a:spcBef>
              <a:buClr>
                <a:schemeClr val="tx2"/>
              </a:buClr>
              <a:buSzPct val="75000"/>
              <a:buFont typeface="Wingdings" panose="05000000000000000000" pitchFamily="2" charset="2"/>
              <a:buChar char="§"/>
              <a:defRPr sz="2400" kern="1200" spc="0" baseline="0">
                <a:solidFill>
                  <a:schemeClr val="tx1"/>
                </a:solidFill>
                <a:latin typeface="+mn-lt"/>
                <a:ea typeface="+mn-ea"/>
                <a:cs typeface="+mn-cs"/>
              </a:defRPr>
            </a:lvl3pPr>
            <a:lvl4pPr marL="1371600" indent="-342900" algn="l" defTabSz="514350" rtl="0" eaLnBrk="1" latinLnBrk="0" hangingPunct="1">
              <a:lnSpc>
                <a:spcPct val="100000"/>
              </a:lnSpc>
              <a:spcBef>
                <a:spcPts val="450"/>
              </a:spcBef>
              <a:buClr>
                <a:schemeClr val="tx2"/>
              </a:buClr>
              <a:buSzPct val="50000"/>
              <a:buFont typeface="Wingdings" panose="05000000000000000000" pitchFamily="2" charset="2"/>
              <a:buChar char="§"/>
              <a:defRPr sz="2400" kern="1200" spc="0" baseline="0">
                <a:solidFill>
                  <a:schemeClr val="tx1"/>
                </a:solidFill>
                <a:latin typeface="+mj-lt"/>
                <a:ea typeface="+mn-ea"/>
                <a:cs typeface="+mn-cs"/>
              </a:defRPr>
            </a:lvl4pPr>
            <a:lvl5pPr marL="1714500" indent="-342900" algn="l" defTabSz="514350" rtl="0" eaLnBrk="1" latinLnBrk="0" hangingPunct="1">
              <a:lnSpc>
                <a:spcPct val="100000"/>
              </a:lnSpc>
              <a:spcBef>
                <a:spcPts val="450"/>
              </a:spcBef>
              <a:buClr>
                <a:schemeClr val="tx2"/>
              </a:buClr>
              <a:buSzPct val="50000"/>
              <a:buFont typeface="Wingdings" panose="05000000000000000000" pitchFamily="2" charset="2"/>
              <a:buChar char="§"/>
              <a:defRPr sz="1800" kern="1200" spc="0" baseline="0">
                <a:solidFill>
                  <a:schemeClr val="tx2"/>
                </a:solidFill>
                <a:latin typeface="+mj-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nSpc>
                <a:spcPct val="120000"/>
              </a:lnSpc>
              <a:buClr>
                <a:srgbClr val="0073DF"/>
              </a:buClr>
              <a:buNone/>
            </a:pPr>
            <a:r>
              <a:rPr lang="en-US" sz="3300" b="0" i="1" dirty="0" smtClean="0">
                <a:solidFill>
                  <a:srgbClr val="000000"/>
                </a:solidFill>
              </a:rPr>
              <a:t>“A proper community…is a commonwealth: a place, a resource, an economy. It answers the needs, practical as well as social and spiritual, of its members - among them the need to need one another. </a:t>
            </a:r>
            <a:r>
              <a:rPr lang="en-US" sz="2800" b="0" i="1" dirty="0" smtClean="0">
                <a:solidFill>
                  <a:srgbClr val="000000"/>
                </a:solidFill>
              </a:rPr>
              <a:t/>
            </a:r>
            <a:br>
              <a:rPr lang="en-US" sz="2800" b="0" i="1" dirty="0" smtClean="0">
                <a:solidFill>
                  <a:srgbClr val="000000"/>
                </a:solidFill>
              </a:rPr>
            </a:br>
            <a:r>
              <a:rPr lang="en-US" sz="2800" b="0" i="1" dirty="0" smtClean="0">
                <a:solidFill>
                  <a:srgbClr val="000000"/>
                </a:solidFill>
              </a:rPr>
              <a:t>	</a:t>
            </a:r>
            <a:r>
              <a:rPr lang="en-US" sz="2200" b="0" dirty="0" smtClean="0">
                <a:solidFill>
                  <a:srgbClr val="000000"/>
                </a:solidFill>
              </a:rPr>
              <a:t>Wendell Berry, The Art of the 	Commonplace: The Agrarian Essays</a:t>
            </a:r>
          </a:p>
          <a:p>
            <a:pPr marL="0" indent="0">
              <a:lnSpc>
                <a:spcPct val="120000"/>
              </a:lnSpc>
              <a:buClr>
                <a:srgbClr val="0073DF"/>
              </a:buClr>
              <a:buNone/>
            </a:pPr>
            <a:endParaRPr lang="en-US" sz="2800" b="0" dirty="0">
              <a:solidFill>
                <a:srgbClr val="000000"/>
              </a:solidFill>
            </a:endParaRPr>
          </a:p>
        </p:txBody>
      </p:sp>
    </p:spTree>
    <p:extLst>
      <p:ext uri="{BB962C8B-B14F-4D97-AF65-F5344CB8AC3E}">
        <p14:creationId xmlns:p14="http://schemas.microsoft.com/office/powerpoint/2010/main" val="292805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808329" y="215659"/>
            <a:ext cx="8714199" cy="1052423"/>
          </a:xfrm>
          <a:prstGeom prst="rect">
            <a:avLst/>
          </a:prstGeom>
        </p:spPr>
        <p:txBody>
          <a:bodyPr>
            <a:noAutofit/>
          </a:bodyPr>
          <a:lstStyle/>
          <a:p>
            <a:pPr algn="ctr" eaLnBrk="1" hangingPunct="1"/>
            <a:r>
              <a:rPr lang="en-US" altLang="en-US" sz="3200" dirty="0" smtClean="0"/>
              <a:t>Variation on the theme</a:t>
            </a:r>
            <a:br>
              <a:rPr lang="en-US" altLang="en-US" sz="3200" dirty="0" smtClean="0"/>
            </a:br>
            <a:r>
              <a:rPr lang="en-US" altLang="en-US" sz="3200" dirty="0" smtClean="0"/>
              <a:t>Health </a:t>
            </a:r>
            <a:r>
              <a:rPr lang="en-US" altLang="en-US" sz="3200" dirty="0"/>
              <a:t>is essential to the success of our society</a:t>
            </a:r>
          </a:p>
        </p:txBody>
      </p:sp>
      <p:sp>
        <p:nvSpPr>
          <p:cNvPr id="18435" name="Rectangle 3"/>
          <p:cNvSpPr>
            <a:spLocks noGrp="1" noChangeArrowheads="1"/>
          </p:cNvSpPr>
          <p:nvPr>
            <p:ph idx="4294967295"/>
          </p:nvPr>
        </p:nvSpPr>
        <p:spPr>
          <a:xfrm>
            <a:off x="923027" y="1301632"/>
            <a:ext cx="10852029" cy="3328973"/>
          </a:xfrm>
          <a:prstGeom prst="rect">
            <a:avLst/>
          </a:prstGeom>
        </p:spPr>
        <p:txBody>
          <a:bodyPr/>
          <a:lstStyle/>
          <a:p>
            <a:pPr marL="0" indent="0" eaLnBrk="1" hangingPunct="1">
              <a:lnSpc>
                <a:spcPct val="100000"/>
              </a:lnSpc>
              <a:buNone/>
            </a:pPr>
            <a:r>
              <a:rPr lang="en-US" altLang="en-US" sz="3600" i="1" dirty="0"/>
              <a:t>“When health is absent, wisdom cannot reveal itself, art cannot become manifest, strength cannot fight, wealth becomes useless, and intelligence cannot be applied.”</a:t>
            </a:r>
          </a:p>
          <a:p>
            <a:pPr marL="914400" lvl="2" indent="0" eaLnBrk="1" hangingPunct="1">
              <a:lnSpc>
                <a:spcPct val="100000"/>
              </a:lnSpc>
              <a:buNone/>
            </a:pPr>
            <a:r>
              <a:rPr lang="en-US" altLang="en-US" dirty="0" err="1"/>
              <a:t>Herophilus</a:t>
            </a:r>
            <a:r>
              <a:rPr lang="en-US" altLang="en-US" dirty="0"/>
              <a:t> of Chalcedon, 335-280 BCE </a:t>
            </a:r>
          </a:p>
          <a:p>
            <a:pPr marL="914400" lvl="2" indent="0" eaLnBrk="1" hangingPunct="1">
              <a:lnSpc>
                <a:spcPct val="100000"/>
              </a:lnSpc>
              <a:buNone/>
            </a:pPr>
            <a:r>
              <a:rPr lang="en-US" altLang="en-US" dirty="0"/>
              <a:t>Physician to Alexander the Great</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255" t="68000" r="18980" b="13333"/>
          <a:stretch/>
        </p:blipFill>
        <p:spPr bwMode="auto">
          <a:xfrm>
            <a:off x="1662886" y="4664155"/>
            <a:ext cx="442061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255" t="49333" r="18980" b="31195"/>
          <a:stretch/>
        </p:blipFill>
        <p:spPr bwMode="auto">
          <a:xfrm>
            <a:off x="6284672" y="4664155"/>
            <a:ext cx="4237856"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76013" y="6374105"/>
            <a:ext cx="2040815" cy="461665"/>
          </a:xfrm>
          <a:prstGeom prst="rect">
            <a:avLst/>
          </a:prstGeom>
          <a:noFill/>
        </p:spPr>
        <p:txBody>
          <a:bodyPr wrap="none" rtlCol="0">
            <a:spAutoFit/>
          </a:bodyPr>
          <a:lstStyle/>
          <a:p>
            <a:r>
              <a:rPr lang="en-US" sz="2400" dirty="0" smtClean="0"/>
              <a:t>Gary </a:t>
            </a:r>
            <a:r>
              <a:rPr lang="en-US" sz="2400" dirty="0" err="1" smtClean="0"/>
              <a:t>Hallmann</a:t>
            </a:r>
            <a:endParaRPr lang="en-US" sz="2400" dirty="0"/>
          </a:p>
        </p:txBody>
      </p:sp>
    </p:spTree>
    <p:extLst>
      <p:ext uri="{BB962C8B-B14F-4D97-AF65-F5344CB8AC3E}">
        <p14:creationId xmlns:p14="http://schemas.microsoft.com/office/powerpoint/2010/main" val="225736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307814" y="630815"/>
            <a:ext cx="10843402" cy="647657"/>
          </a:xfrm>
          <a:prstGeom prst="rect">
            <a:avLst/>
          </a:prstGeom>
        </p:spPr>
        <p:txBody>
          <a:bodyPr>
            <a:noAutofit/>
          </a:bodyPr>
          <a:lstStyle/>
          <a:p>
            <a:pPr algn="ctr" eaLnBrk="1" hangingPunct="1"/>
            <a:r>
              <a:rPr lang="en-US" altLang="en-US" sz="3200" dirty="0" smtClean="0"/>
              <a:t/>
            </a:r>
            <a:br>
              <a:rPr lang="en-US" altLang="en-US" sz="3200" dirty="0" smtClean="0"/>
            </a:br>
            <a:r>
              <a:rPr lang="en-US" altLang="en-US" sz="3200" dirty="0" smtClean="0"/>
              <a:t>Variation on the theme</a:t>
            </a:r>
            <a:br>
              <a:rPr lang="en-US" altLang="en-US" sz="3200" dirty="0" smtClean="0"/>
            </a:br>
            <a:r>
              <a:rPr lang="en-US" altLang="en-US" sz="3200" dirty="0" smtClean="0"/>
              <a:t>The </a:t>
            </a:r>
            <a:r>
              <a:rPr lang="en-US" altLang="en-US" sz="3200" dirty="0"/>
              <a:t>success of all sectors of our society is essential to our health</a:t>
            </a:r>
          </a:p>
        </p:txBody>
      </p:sp>
      <p:sp>
        <p:nvSpPr>
          <p:cNvPr id="18435" name="Rectangle 3"/>
          <p:cNvSpPr>
            <a:spLocks noGrp="1" noChangeArrowheads="1"/>
          </p:cNvSpPr>
          <p:nvPr>
            <p:ph idx="4294967295"/>
          </p:nvPr>
        </p:nvSpPr>
        <p:spPr>
          <a:xfrm>
            <a:off x="888521" y="1415395"/>
            <a:ext cx="10852031" cy="3283126"/>
          </a:xfrm>
          <a:prstGeom prst="rect">
            <a:avLst/>
          </a:prstGeom>
        </p:spPr>
        <p:txBody>
          <a:bodyPr/>
          <a:lstStyle/>
          <a:p>
            <a:pPr marL="0" indent="0">
              <a:lnSpc>
                <a:spcPct val="100000"/>
              </a:lnSpc>
              <a:buNone/>
            </a:pPr>
            <a:r>
              <a:rPr lang="en-US" altLang="en-US" sz="3600" i="1" dirty="0"/>
              <a:t>“Health is absent when wisdom cannot reveal itself, art cannot become manifest, strength cannot fight, wealth becomes useless, and intelligence cannot be applied.”</a:t>
            </a:r>
          </a:p>
          <a:p>
            <a:pPr marL="914400" lvl="2" indent="0" eaLnBrk="1" hangingPunct="1">
              <a:lnSpc>
                <a:spcPct val="100000"/>
              </a:lnSpc>
              <a:buNone/>
            </a:pPr>
            <a:r>
              <a:rPr lang="en-US" altLang="en-US" sz="2800" dirty="0"/>
              <a:t>Ed Ehlinger, 12/10/2015 CE</a:t>
            </a:r>
          </a:p>
          <a:p>
            <a:pPr marL="914400" lvl="2" indent="0" eaLnBrk="1" hangingPunct="1">
              <a:lnSpc>
                <a:spcPct val="100000"/>
              </a:lnSpc>
              <a:buNone/>
            </a:pPr>
            <a:r>
              <a:rPr lang="en-US" altLang="en-US" sz="2800" dirty="0"/>
              <a:t>Physician to the State of Minnesota</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255" t="68000" r="18980" b="13333"/>
          <a:stretch/>
        </p:blipFill>
        <p:spPr bwMode="auto">
          <a:xfrm>
            <a:off x="5898927" y="4402043"/>
            <a:ext cx="4035222" cy="1530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255" t="49333" r="18980" b="31195"/>
          <a:stretch/>
        </p:blipFill>
        <p:spPr bwMode="auto">
          <a:xfrm>
            <a:off x="1861124" y="4402043"/>
            <a:ext cx="3868392" cy="1530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878519" y="6200369"/>
            <a:ext cx="2040815" cy="461665"/>
          </a:xfrm>
          <a:prstGeom prst="rect">
            <a:avLst/>
          </a:prstGeom>
          <a:noFill/>
        </p:spPr>
        <p:txBody>
          <a:bodyPr wrap="none" rtlCol="0">
            <a:spAutoFit/>
          </a:bodyPr>
          <a:lstStyle/>
          <a:p>
            <a:r>
              <a:rPr lang="en-US" sz="2400" dirty="0" smtClean="0"/>
              <a:t>Gary </a:t>
            </a:r>
            <a:r>
              <a:rPr lang="en-US" sz="2400" dirty="0" err="1" smtClean="0"/>
              <a:t>Hallmann</a:t>
            </a:r>
            <a:endParaRPr lang="en-US" sz="2400" dirty="0"/>
          </a:p>
        </p:txBody>
      </p:sp>
    </p:spTree>
    <p:extLst>
      <p:ext uri="{BB962C8B-B14F-4D97-AF65-F5344CB8AC3E}">
        <p14:creationId xmlns:p14="http://schemas.microsoft.com/office/powerpoint/2010/main" val="280011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2182" y="418939"/>
            <a:ext cx="10609217" cy="594795"/>
          </a:xfrm>
        </p:spPr>
        <p:txBody>
          <a:bodyPr/>
          <a:lstStyle/>
          <a:p>
            <a:r>
              <a:rPr lang="en-US" sz="4000" dirty="0" smtClean="0"/>
              <a:t>Advancing Health Equity and Optimal Health for All</a:t>
            </a:r>
            <a:endParaRPr lang="en-US" sz="4000" dirty="0"/>
          </a:p>
        </p:txBody>
      </p:sp>
      <p:pic>
        <p:nvPicPr>
          <p:cNvPr id="4" name="Content Placeholder 3"/>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2180750" y="1149822"/>
            <a:ext cx="7685626" cy="5589546"/>
          </a:xfrm>
        </p:spPr>
      </p:pic>
      <p:sp>
        <p:nvSpPr>
          <p:cNvPr id="6" name="Content Placeholder 2"/>
          <p:cNvSpPr txBox="1">
            <a:spLocks/>
          </p:cNvSpPr>
          <p:nvPr/>
        </p:nvSpPr>
        <p:spPr>
          <a:xfrm>
            <a:off x="6428363" y="1149822"/>
            <a:ext cx="5268686" cy="4845268"/>
          </a:xfrm>
          <a:prstGeom prst="rect">
            <a:avLst/>
          </a:prstGeom>
        </p:spPr>
        <p:txBody>
          <a:bodyPr vert="horz" lIns="91440" tIns="45720" rIns="91440" bIns="45720" rtlCol="0">
            <a:noAutofit/>
          </a:bodyPr>
          <a:lstStyle>
            <a:lvl1pPr marL="342900" indent="-342900" algn="l" defTabSz="514350" rtl="0" eaLnBrk="1" latinLnBrk="0" hangingPunct="1">
              <a:lnSpc>
                <a:spcPct val="100000"/>
              </a:lnSpc>
              <a:spcBef>
                <a:spcPts val="900"/>
              </a:spcBef>
              <a:buClr>
                <a:schemeClr val="tx2"/>
              </a:buClr>
              <a:buSzPct val="75000"/>
              <a:buFont typeface="Wingdings" panose="05000000000000000000" pitchFamily="2" charset="2"/>
              <a:buChar char="§"/>
              <a:defRPr sz="3000" b="1" kern="1200" spc="0" baseline="0">
                <a:solidFill>
                  <a:schemeClr val="tx1"/>
                </a:solidFill>
                <a:latin typeface="+mn-lt"/>
                <a:ea typeface="+mn-ea"/>
                <a:cs typeface="+mn-cs"/>
              </a:defRPr>
            </a:lvl1pPr>
            <a:lvl2pPr marL="685800" indent="-342900" algn="l" defTabSz="514350" rtl="0" eaLnBrk="1" latinLnBrk="0" hangingPunct="1">
              <a:lnSpc>
                <a:spcPct val="100000"/>
              </a:lnSpc>
              <a:spcBef>
                <a:spcPts val="450"/>
              </a:spcBef>
              <a:buClr>
                <a:schemeClr val="tx2"/>
              </a:buClr>
              <a:buSzPct val="75000"/>
              <a:buFont typeface="Wingdings" panose="05000000000000000000" pitchFamily="2" charset="2"/>
              <a:buChar char="§"/>
              <a:defRPr sz="3000" b="0" kern="1200" spc="0" baseline="0">
                <a:solidFill>
                  <a:schemeClr val="tx1"/>
                </a:solidFill>
                <a:latin typeface="+mn-lt"/>
                <a:ea typeface="+mn-ea"/>
                <a:cs typeface="+mn-cs"/>
              </a:defRPr>
            </a:lvl2pPr>
            <a:lvl3pPr marL="1028700" indent="-342900" algn="l" defTabSz="514350" rtl="0" eaLnBrk="1" latinLnBrk="0" hangingPunct="1">
              <a:lnSpc>
                <a:spcPct val="100000"/>
              </a:lnSpc>
              <a:spcBef>
                <a:spcPts val="450"/>
              </a:spcBef>
              <a:buClr>
                <a:schemeClr val="tx2"/>
              </a:buClr>
              <a:buSzPct val="75000"/>
              <a:buFont typeface="Wingdings" panose="05000000000000000000" pitchFamily="2" charset="2"/>
              <a:buChar char="§"/>
              <a:defRPr sz="2400" kern="1200" spc="0" baseline="0">
                <a:solidFill>
                  <a:schemeClr val="tx1"/>
                </a:solidFill>
                <a:latin typeface="+mn-lt"/>
                <a:ea typeface="+mn-ea"/>
                <a:cs typeface="+mn-cs"/>
              </a:defRPr>
            </a:lvl3pPr>
            <a:lvl4pPr marL="1371600" indent="-342900" algn="l" defTabSz="514350" rtl="0" eaLnBrk="1" latinLnBrk="0" hangingPunct="1">
              <a:lnSpc>
                <a:spcPct val="100000"/>
              </a:lnSpc>
              <a:spcBef>
                <a:spcPts val="450"/>
              </a:spcBef>
              <a:buClr>
                <a:schemeClr val="tx2"/>
              </a:buClr>
              <a:buSzPct val="50000"/>
              <a:buFont typeface="Wingdings" panose="05000000000000000000" pitchFamily="2" charset="2"/>
              <a:buChar char="§"/>
              <a:defRPr sz="2400" kern="1200" spc="0" baseline="0">
                <a:solidFill>
                  <a:schemeClr val="tx1"/>
                </a:solidFill>
                <a:latin typeface="+mj-lt"/>
                <a:ea typeface="+mn-ea"/>
                <a:cs typeface="+mn-cs"/>
              </a:defRPr>
            </a:lvl4pPr>
            <a:lvl5pPr marL="1714500" indent="-342900" algn="l" defTabSz="514350" rtl="0" eaLnBrk="1" latinLnBrk="0" hangingPunct="1">
              <a:lnSpc>
                <a:spcPct val="100000"/>
              </a:lnSpc>
              <a:spcBef>
                <a:spcPts val="450"/>
              </a:spcBef>
              <a:buClr>
                <a:schemeClr val="tx2"/>
              </a:buClr>
              <a:buSzPct val="50000"/>
              <a:buFont typeface="Wingdings" panose="05000000000000000000" pitchFamily="2" charset="2"/>
              <a:buChar char="§"/>
              <a:defRPr sz="1800" kern="1200" spc="0" baseline="0">
                <a:solidFill>
                  <a:schemeClr val="tx2"/>
                </a:solidFill>
                <a:latin typeface="+mj-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nSpc>
                <a:spcPct val="110000"/>
              </a:lnSpc>
              <a:buClr>
                <a:srgbClr val="0073DF"/>
              </a:buClr>
            </a:pPr>
            <a:endParaRPr lang="en-US" sz="2000" i="1" dirty="0">
              <a:solidFill>
                <a:srgbClr val="000000"/>
              </a:solidFill>
            </a:endParaRPr>
          </a:p>
        </p:txBody>
      </p:sp>
    </p:spTree>
    <p:extLst>
      <p:ext uri="{BB962C8B-B14F-4D97-AF65-F5344CB8AC3E}">
        <p14:creationId xmlns:p14="http://schemas.microsoft.com/office/powerpoint/2010/main" val="124180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829060" y="1554480"/>
            <a:ext cx="7059988" cy="4608576"/>
          </a:xfrm>
        </p:spPr>
        <p:txBody>
          <a:bodyPr>
            <a:noAutofit/>
          </a:bodyPr>
          <a:lstStyle/>
          <a:p>
            <a:pPr marL="0" indent="0">
              <a:lnSpc>
                <a:spcPct val="110000"/>
              </a:lnSpc>
              <a:buClr>
                <a:srgbClr val="0073DF"/>
              </a:buClr>
              <a:buNone/>
            </a:pPr>
            <a:r>
              <a:rPr lang="en-US" sz="3200" dirty="0" smtClean="0"/>
              <a:t>The </a:t>
            </a:r>
            <a:r>
              <a:rPr lang="en-US" sz="3200" dirty="0"/>
              <a:t>University of Minnesota</a:t>
            </a:r>
            <a:r>
              <a:rPr lang="en-US" sz="3200" dirty="0" smtClean="0"/>
              <a:t>:</a:t>
            </a:r>
          </a:p>
          <a:p>
            <a:pPr>
              <a:lnSpc>
                <a:spcPct val="110000"/>
              </a:lnSpc>
              <a:buClr>
                <a:srgbClr val="0073DF"/>
              </a:buClr>
            </a:pPr>
            <a:r>
              <a:rPr lang="en-US" sz="3200" dirty="0"/>
              <a:t>Founded in the Faith that Men are Ennobled by </a:t>
            </a:r>
            <a:r>
              <a:rPr lang="en-US" sz="3200" dirty="0" smtClean="0"/>
              <a:t>Understanding; </a:t>
            </a:r>
          </a:p>
          <a:p>
            <a:pPr>
              <a:lnSpc>
                <a:spcPct val="110000"/>
              </a:lnSpc>
              <a:buClr>
                <a:srgbClr val="0073DF"/>
              </a:buClr>
            </a:pPr>
            <a:r>
              <a:rPr lang="en-US" sz="3200" dirty="0" smtClean="0"/>
              <a:t>Dedicated </a:t>
            </a:r>
            <a:r>
              <a:rPr lang="en-US" sz="3200" dirty="0"/>
              <a:t>to the Advancement of Learning and the Search for Truth; </a:t>
            </a:r>
            <a:endParaRPr lang="en-US" sz="3200" dirty="0" smtClean="0"/>
          </a:p>
          <a:p>
            <a:pPr>
              <a:lnSpc>
                <a:spcPct val="110000"/>
              </a:lnSpc>
              <a:buClr>
                <a:srgbClr val="0073DF"/>
              </a:buClr>
            </a:pPr>
            <a:r>
              <a:rPr lang="en-US" sz="3200" dirty="0" smtClean="0"/>
              <a:t>Devoted </a:t>
            </a:r>
            <a:r>
              <a:rPr lang="en-US" sz="3200" dirty="0"/>
              <a:t>to the Instruction of Youth and the Welfare of the State</a:t>
            </a:r>
            <a:r>
              <a:rPr lang="en-US" sz="3200" dirty="0" smtClean="0"/>
              <a:t>."</a:t>
            </a:r>
            <a:endParaRPr lang="en-US" sz="3200" dirty="0"/>
          </a:p>
        </p:txBody>
      </p:sp>
      <p:sp>
        <p:nvSpPr>
          <p:cNvPr id="5" name="Title 4"/>
          <p:cNvSpPr>
            <a:spLocks noGrp="1"/>
          </p:cNvSpPr>
          <p:nvPr>
            <p:ph type="title"/>
          </p:nvPr>
        </p:nvSpPr>
        <p:spPr>
          <a:xfrm>
            <a:off x="609602" y="457200"/>
            <a:ext cx="10973999" cy="822960"/>
          </a:xfrm>
        </p:spPr>
        <p:txBody>
          <a:bodyPr/>
          <a:lstStyle/>
          <a:p>
            <a:r>
              <a:rPr lang="en-US" sz="4000" dirty="0"/>
              <a:t>Inscription over Northrop </a:t>
            </a:r>
            <a:r>
              <a:rPr lang="en-US" sz="4000" dirty="0" smtClean="0"/>
              <a:t>Auditorium</a:t>
            </a:r>
            <a:endParaRPr lang="en-US" sz="4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0799" y="2074545"/>
            <a:ext cx="3586482" cy="2846070"/>
          </a:xfrm>
          <a:prstGeom prst="rect">
            <a:avLst/>
          </a:prstGeom>
        </p:spPr>
      </p:pic>
    </p:spTree>
    <p:extLst>
      <p:ext uri="{BB962C8B-B14F-4D97-AF65-F5344CB8AC3E}">
        <p14:creationId xmlns:p14="http://schemas.microsoft.com/office/powerpoint/2010/main" val="77197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705" y="207695"/>
            <a:ext cx="10294070" cy="1536569"/>
          </a:xfrm>
        </p:spPr>
        <p:txBody>
          <a:bodyPr>
            <a:noAutofit/>
          </a:bodyPr>
          <a:lstStyle/>
          <a:p>
            <a:pPr algn="ctr">
              <a:lnSpc>
                <a:spcPct val="100000"/>
              </a:lnSpc>
            </a:pPr>
            <a:r>
              <a:rPr lang="en-US" sz="3600" i="1" dirty="0" smtClean="0"/>
              <a:t>“We all do better when we all do better.”</a:t>
            </a:r>
            <a:br>
              <a:rPr lang="en-US" sz="3600" i="1" dirty="0" smtClean="0"/>
            </a:br>
            <a:r>
              <a:rPr lang="en-US" sz="2800" dirty="0" smtClean="0"/>
              <a:t>Senator Paul Wellstone</a:t>
            </a:r>
            <a:endParaRPr lang="en-US" sz="2800" dirty="0"/>
          </a:p>
        </p:txBody>
      </p:sp>
      <p:pic>
        <p:nvPicPr>
          <p:cNvPr id="5" name="Content Placeholder 4"/>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2639" t="2325" r="1134" b="3500"/>
          <a:stretch/>
        </p:blipFill>
        <p:spPr>
          <a:xfrm>
            <a:off x="4274200" y="1922354"/>
            <a:ext cx="3624943" cy="2164854"/>
          </a:xfrm>
          <a:prstGeom prst="rect">
            <a:avLst/>
          </a:prstGeom>
          <a:noFill/>
        </p:spPr>
      </p:pic>
      <p:pic>
        <p:nvPicPr>
          <p:cNvPr id="7" name="Picture 6"/>
          <p:cNvPicPr preferRelativeResize="0">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041032" y="1917584"/>
            <a:ext cx="2626969" cy="216625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3847" y="1917582"/>
            <a:ext cx="2500472" cy="2166252"/>
          </a:xfrm>
          <a:prstGeom prst="rect">
            <a:avLst/>
          </a:prstGeom>
        </p:spPr>
      </p:pic>
      <p:sp>
        <p:nvSpPr>
          <p:cNvPr id="4" name="TextBox 3"/>
          <p:cNvSpPr txBox="1"/>
          <p:nvPr/>
        </p:nvSpPr>
        <p:spPr>
          <a:xfrm>
            <a:off x="4872352" y="1897249"/>
            <a:ext cx="3026791" cy="253916"/>
          </a:xfrm>
          <a:prstGeom prst="rect">
            <a:avLst/>
          </a:prstGeom>
          <a:noFill/>
        </p:spPr>
        <p:txBody>
          <a:bodyPr wrap="none" rtlCol="0">
            <a:spAutoFit/>
          </a:bodyPr>
          <a:lstStyle/>
          <a:p>
            <a:r>
              <a:rPr lang="en-US" sz="1050" b="1" dirty="0"/>
              <a:t>WHO Framework on Social Determinants of Health</a:t>
            </a:r>
          </a:p>
        </p:txBody>
      </p:sp>
      <p:sp>
        <p:nvSpPr>
          <p:cNvPr id="8" name="Rectangle 7"/>
          <p:cNvSpPr/>
          <p:nvPr/>
        </p:nvSpPr>
        <p:spPr>
          <a:xfrm>
            <a:off x="4540636" y="4389805"/>
            <a:ext cx="4599795" cy="1754326"/>
          </a:xfrm>
          <a:prstGeom prst="rect">
            <a:avLst/>
          </a:prstGeom>
        </p:spPr>
        <p:txBody>
          <a:bodyPr wrap="square">
            <a:spAutoFit/>
          </a:bodyPr>
          <a:lstStyle/>
          <a:p>
            <a:pPr defTabSz="684610">
              <a:defRPr/>
            </a:pPr>
            <a:r>
              <a:rPr lang="en-US" dirty="0"/>
              <a:t>Edward P. Ehlinger, MD, MSPH</a:t>
            </a:r>
            <a:br>
              <a:rPr lang="en-US" dirty="0"/>
            </a:br>
            <a:r>
              <a:rPr lang="en-US" dirty="0"/>
              <a:t>Commissioner, MDH</a:t>
            </a:r>
          </a:p>
          <a:p>
            <a:pPr defTabSz="684610">
              <a:defRPr/>
            </a:pPr>
            <a:r>
              <a:rPr lang="en-US" dirty="0"/>
              <a:t>President, ASTHO</a:t>
            </a:r>
            <a:br>
              <a:rPr lang="en-US" dirty="0"/>
            </a:br>
            <a:r>
              <a:rPr lang="en-US" dirty="0"/>
              <a:t>P.O. Box 64975</a:t>
            </a:r>
            <a:br>
              <a:rPr lang="en-US" dirty="0"/>
            </a:br>
            <a:r>
              <a:rPr lang="en-US" dirty="0"/>
              <a:t>St. Paul, MN 55164-0975 </a:t>
            </a:r>
          </a:p>
          <a:p>
            <a:pPr defTabSz="684610">
              <a:defRPr/>
            </a:pPr>
            <a:r>
              <a:rPr lang="en-US" dirty="0">
                <a:hlinkClick r:id="rId7"/>
              </a:rPr>
              <a:t>Ed.ehlinger@state.mn.us</a:t>
            </a:r>
            <a:r>
              <a:rPr lang="en-US" dirty="0"/>
              <a:t> </a:t>
            </a:r>
          </a:p>
        </p:txBody>
      </p:sp>
      <p:sp>
        <p:nvSpPr>
          <p:cNvPr id="9" name="TextBox 8"/>
          <p:cNvSpPr txBox="1"/>
          <p:nvPr/>
        </p:nvSpPr>
        <p:spPr>
          <a:xfrm>
            <a:off x="2602446" y="3100929"/>
            <a:ext cx="723275" cy="430887"/>
          </a:xfrm>
          <a:prstGeom prst="rect">
            <a:avLst/>
          </a:prstGeom>
          <a:noFill/>
        </p:spPr>
        <p:txBody>
          <a:bodyPr wrap="none" rtlCol="0">
            <a:spAutoFit/>
          </a:bodyPr>
          <a:lstStyle/>
          <a:p>
            <a:pPr algn="ctr"/>
            <a:r>
              <a:rPr lang="en-US" sz="1100" b="1" dirty="0">
                <a:solidFill>
                  <a:prstClr val="white"/>
                </a:solidFill>
              </a:rPr>
              <a:t>Social</a:t>
            </a:r>
          </a:p>
          <a:p>
            <a:pPr algn="ctr"/>
            <a:r>
              <a:rPr lang="en-US" sz="1100" b="1" dirty="0">
                <a:solidFill>
                  <a:prstClr val="white"/>
                </a:solidFill>
              </a:rPr>
              <a:t>Cohesion</a:t>
            </a:r>
          </a:p>
        </p:txBody>
      </p:sp>
    </p:spTree>
    <p:extLst>
      <p:ext uri="{BB962C8B-B14F-4D97-AF65-F5344CB8AC3E}">
        <p14:creationId xmlns:p14="http://schemas.microsoft.com/office/powerpoint/2010/main" val="99963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en-US" dirty="0" smtClean="0"/>
              <a:t>College Students Have Not Been a </a:t>
            </a:r>
            <a:br>
              <a:rPr lang="en-US" dirty="0" smtClean="0"/>
            </a:br>
            <a:r>
              <a:rPr lang="en-US" dirty="0" smtClean="0"/>
              <a:t>Public Health Priority</a:t>
            </a:r>
            <a:endParaRPr lang="en-US" dirty="0"/>
          </a:p>
        </p:txBody>
      </p:sp>
      <p:sp>
        <p:nvSpPr>
          <p:cNvPr id="3" name="Content Placeholder 2"/>
          <p:cNvSpPr>
            <a:spLocks noGrp="1"/>
          </p:cNvSpPr>
          <p:nvPr>
            <p:ph sz="half" idx="4294967295"/>
          </p:nvPr>
        </p:nvSpPr>
        <p:spPr>
          <a:xfrm>
            <a:off x="902644" y="1838848"/>
            <a:ext cx="6129495" cy="4642339"/>
          </a:xfrm>
          <a:prstGeom prst="rect">
            <a:avLst/>
          </a:prstGeom>
        </p:spPr>
        <p:txBody>
          <a:bodyPr>
            <a:normAutofit/>
          </a:bodyPr>
          <a:lstStyle/>
          <a:p>
            <a:pPr>
              <a:lnSpc>
                <a:spcPct val="100000"/>
              </a:lnSpc>
            </a:pPr>
            <a:r>
              <a:rPr lang="en-US" sz="3600" dirty="0"/>
              <a:t>Well educated</a:t>
            </a:r>
          </a:p>
          <a:p>
            <a:pPr>
              <a:lnSpc>
                <a:spcPct val="100000"/>
              </a:lnSpc>
            </a:pPr>
            <a:r>
              <a:rPr lang="en-US" sz="3600" dirty="0"/>
              <a:t>Low levels of </a:t>
            </a:r>
            <a:r>
              <a:rPr lang="en-US" sz="3600" dirty="0" smtClean="0"/>
              <a:t>poverty</a:t>
            </a:r>
          </a:p>
          <a:p>
            <a:pPr>
              <a:lnSpc>
                <a:spcPct val="100000"/>
              </a:lnSpc>
            </a:pPr>
            <a:r>
              <a:rPr lang="en-US" sz="3600" dirty="0" smtClean="0"/>
              <a:t>Overall healthy</a:t>
            </a:r>
            <a:endParaRPr lang="en-US" sz="3600" dirty="0"/>
          </a:p>
          <a:p>
            <a:pPr>
              <a:lnSpc>
                <a:spcPct val="100000"/>
              </a:lnSpc>
            </a:pPr>
            <a:r>
              <a:rPr lang="en-US" sz="3600" dirty="0" smtClean="0"/>
              <a:t>Low death rate</a:t>
            </a:r>
          </a:p>
          <a:p>
            <a:pPr>
              <a:lnSpc>
                <a:spcPct val="100000"/>
              </a:lnSpc>
            </a:pPr>
            <a:r>
              <a:rPr lang="en-US" sz="3600" dirty="0" smtClean="0"/>
              <a:t>Low birth rate</a:t>
            </a:r>
          </a:p>
          <a:p>
            <a:pPr>
              <a:lnSpc>
                <a:spcPct val="100000"/>
              </a:lnSpc>
            </a:pP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3113" y="2287043"/>
            <a:ext cx="4311649" cy="2880181"/>
          </a:xfrm>
          <a:prstGeom prst="rect">
            <a:avLst/>
          </a:prstGeom>
        </p:spPr>
      </p:pic>
    </p:spTree>
    <p:extLst>
      <p:ext uri="{BB962C8B-B14F-4D97-AF65-F5344CB8AC3E}">
        <p14:creationId xmlns:p14="http://schemas.microsoft.com/office/powerpoint/2010/main" val="12521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199" y="562707"/>
            <a:ext cx="7823360" cy="5476352"/>
          </a:xfrm>
          <a:prstGeom prst="rect">
            <a:avLst/>
          </a:prstGeom>
        </p:spPr>
      </p:pic>
    </p:spTree>
    <p:extLst>
      <p:ext uri="{BB962C8B-B14F-4D97-AF65-F5344CB8AC3E}">
        <p14:creationId xmlns:p14="http://schemas.microsoft.com/office/powerpoint/2010/main" val="357205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6928" y="1280063"/>
            <a:ext cx="8202051" cy="4316869"/>
          </a:xfrm>
          <a:prstGeom prst="rect">
            <a:avLst/>
          </a:prstGeom>
        </p:spPr>
      </p:pic>
      <p:sp>
        <p:nvSpPr>
          <p:cNvPr id="3" name="Rectangle 2"/>
          <p:cNvSpPr/>
          <p:nvPr/>
        </p:nvSpPr>
        <p:spPr>
          <a:xfrm>
            <a:off x="2110153" y="134509"/>
            <a:ext cx="7693688" cy="1077218"/>
          </a:xfrm>
          <a:prstGeom prst="rect">
            <a:avLst/>
          </a:prstGeom>
        </p:spPr>
        <p:txBody>
          <a:bodyPr wrap="square">
            <a:spAutoFit/>
          </a:bodyPr>
          <a:lstStyle/>
          <a:p>
            <a:r>
              <a:rPr lang="en-US" sz="3200" b="1" dirty="0">
                <a:solidFill>
                  <a:srgbClr val="000000"/>
                </a:solidFill>
              </a:rPr>
              <a:t>Relationship Between Educational Attainment and Mortality for U.S. Adults</a:t>
            </a:r>
            <a:r>
              <a:rPr lang="en-US" sz="3200" dirty="0">
                <a:solidFill>
                  <a:srgbClr val="000000"/>
                </a:solidFill>
              </a:rPr>
              <a:t> </a:t>
            </a:r>
          </a:p>
        </p:txBody>
      </p:sp>
      <p:sp>
        <p:nvSpPr>
          <p:cNvPr id="4" name="Rectangle 3"/>
          <p:cNvSpPr/>
          <p:nvPr/>
        </p:nvSpPr>
        <p:spPr>
          <a:xfrm>
            <a:off x="2110153" y="5733604"/>
            <a:ext cx="8561195" cy="584775"/>
          </a:xfrm>
          <a:prstGeom prst="rect">
            <a:avLst/>
          </a:prstGeom>
        </p:spPr>
        <p:txBody>
          <a:bodyPr wrap="square">
            <a:spAutoFit/>
          </a:bodyPr>
          <a:lstStyle/>
          <a:p>
            <a:r>
              <a:rPr lang="en-US" sz="1600" dirty="0">
                <a:solidFill>
                  <a:srgbClr val="000000"/>
                </a:solidFill>
              </a:rPr>
              <a:t>Source: Jennifer </a:t>
            </a:r>
            <a:r>
              <a:rPr lang="en-US" sz="1600" dirty="0" err="1">
                <a:solidFill>
                  <a:srgbClr val="000000"/>
                </a:solidFill>
              </a:rPr>
              <a:t>Karas</a:t>
            </a:r>
            <a:r>
              <a:rPr lang="en-US" sz="1600" dirty="0">
                <a:solidFill>
                  <a:srgbClr val="000000"/>
                </a:solidFill>
              </a:rPr>
              <a:t> Montez et al., "Educational Attainment and Adult Mortality in the United States: A Systematic Analysis of Functional Form," Demography 49, no. 1 (2012): 315-36..</a:t>
            </a:r>
          </a:p>
        </p:txBody>
      </p:sp>
    </p:spTree>
    <p:extLst>
      <p:ext uri="{BB962C8B-B14F-4D97-AF65-F5344CB8AC3E}">
        <p14:creationId xmlns:p14="http://schemas.microsoft.com/office/powerpoint/2010/main" val="220702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a:spLocks noGrp="1" noChangeArrowheads="1"/>
          </p:cNvSpPr>
          <p:nvPr>
            <p:ph type="title"/>
          </p:nvPr>
        </p:nvSpPr>
        <p:spPr>
          <a:xfrm>
            <a:off x="583721" y="479085"/>
            <a:ext cx="10972800" cy="1143000"/>
          </a:xfrm>
        </p:spPr>
        <p:txBody>
          <a:bodyPr/>
          <a:lstStyle/>
          <a:p>
            <a:pPr algn="ctr"/>
            <a:r>
              <a:rPr lang="en-US" altLang="en-US" sz="4000" dirty="0"/>
              <a:t>U.S. Birth Rates by Age – 2005</a:t>
            </a:r>
            <a:br>
              <a:rPr lang="en-US" altLang="en-US" sz="4000" dirty="0"/>
            </a:br>
            <a:r>
              <a:rPr lang="en-US" altLang="en-US" sz="2400" dirty="0"/>
              <a:t>(Number of births/1,000 women in specific age range)</a:t>
            </a:r>
          </a:p>
        </p:txBody>
      </p:sp>
      <p:graphicFrame>
        <p:nvGraphicFramePr>
          <p:cNvPr id="99333" name="Object 5"/>
          <p:cNvGraphicFramePr>
            <a:graphicFrameLocks noGrp="1" noChangeAspect="1"/>
          </p:cNvGraphicFramePr>
          <p:nvPr>
            <p:ph type="chart" idx="1"/>
            <p:extLst>
              <p:ext uri="{D42A27DB-BD31-4B8C-83A1-F6EECF244321}">
                <p14:modId xmlns:p14="http://schemas.microsoft.com/office/powerpoint/2010/main" val="394034850"/>
              </p:ext>
            </p:extLst>
          </p:nvPr>
        </p:nvGraphicFramePr>
        <p:xfrm>
          <a:off x="954657" y="1622086"/>
          <a:ext cx="11441502" cy="5443400"/>
        </p:xfrm>
        <a:graphic>
          <a:graphicData uri="http://schemas.openxmlformats.org/presentationml/2006/ole">
            <mc:AlternateContent xmlns:mc="http://schemas.openxmlformats.org/markup-compatibility/2006">
              <mc:Choice xmlns:v="urn:schemas-microsoft-com:vml" Requires="v">
                <p:oleObj spid="_x0000_s5154" name="Chart" r:id="rId3" imgW="12144292" imgH="6322548" progId="MSGraph.Chart.8">
                  <p:embed followColorScheme="full"/>
                </p:oleObj>
              </mc:Choice>
              <mc:Fallback>
                <p:oleObj name="Chart" r:id="rId3" imgW="12144292" imgH="6322548" progId="MSGraph.Chart.8">
                  <p:embed followColorScheme="full"/>
                  <p:pic>
                    <p:nvPicPr>
                      <p:cNvPr id="0" name=""/>
                      <p:cNvPicPr>
                        <a:picLocks noChangeAspect="1" noChangeArrowheads="1"/>
                      </p:cNvPicPr>
                      <p:nvPr/>
                    </p:nvPicPr>
                    <p:blipFill>
                      <a:blip r:embed="rId4"/>
                      <a:srcRect/>
                      <a:stretch>
                        <a:fillRect/>
                      </a:stretch>
                    </p:blipFill>
                    <p:spPr bwMode="auto">
                      <a:xfrm>
                        <a:off x="954657" y="1622086"/>
                        <a:ext cx="11441502" cy="5443400"/>
                      </a:xfrm>
                      <a:prstGeom prst="rect">
                        <a:avLst/>
                      </a:prstGeom>
                    </p:spPr>
                  </p:pic>
                </p:oleObj>
              </mc:Fallback>
            </mc:AlternateContent>
          </a:graphicData>
        </a:graphic>
      </p:graphicFrame>
      <p:sp>
        <p:nvSpPr>
          <p:cNvPr id="99334" name="Text Box 6"/>
          <p:cNvSpPr txBox="1">
            <a:spLocks noChangeArrowheads="1"/>
          </p:cNvSpPr>
          <p:nvPr/>
        </p:nvSpPr>
        <p:spPr bwMode="auto">
          <a:xfrm>
            <a:off x="3124201" y="6324601"/>
            <a:ext cx="5776068" cy="3077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solidFill>
                  <a:srgbClr val="000000"/>
                </a:solidFill>
              </a:rPr>
              <a:t>* = fertility </a:t>
            </a:r>
            <a:r>
              <a:rPr lang="en-US" altLang="en-US" sz="1400" dirty="0" smtClean="0">
                <a:solidFill>
                  <a:srgbClr val="000000"/>
                </a:solidFill>
              </a:rPr>
              <a:t>rate/birth rate </a:t>
            </a:r>
            <a:r>
              <a:rPr lang="en-US" altLang="en-US" sz="1400" dirty="0">
                <a:solidFill>
                  <a:srgbClr val="000000"/>
                </a:solidFill>
              </a:rPr>
              <a:t>(# of births to all women/1,000 women age 15-44)</a:t>
            </a:r>
          </a:p>
        </p:txBody>
      </p:sp>
      <p:sp>
        <p:nvSpPr>
          <p:cNvPr id="99335" name="Line 7"/>
          <p:cNvSpPr>
            <a:spLocks noChangeShapeType="1"/>
          </p:cNvSpPr>
          <p:nvPr/>
        </p:nvSpPr>
        <p:spPr bwMode="auto">
          <a:xfrm flipV="1">
            <a:off x="6409426" y="5434642"/>
            <a:ext cx="1208849" cy="8899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373808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altLang="en-US" sz="3600"/>
              <a:t>College Students Should Be A Long-term Public Health Priority Group</a:t>
            </a:r>
          </a:p>
        </p:txBody>
      </p:sp>
      <p:sp>
        <p:nvSpPr>
          <p:cNvPr id="240643" name="Rectangle 3"/>
          <p:cNvSpPr>
            <a:spLocks noGrp="1" noChangeArrowheads="1"/>
          </p:cNvSpPr>
          <p:nvPr>
            <p:ph type="body" idx="4294967295"/>
          </p:nvPr>
        </p:nvSpPr>
        <p:spPr>
          <a:xfrm>
            <a:off x="1049547" y="1584385"/>
            <a:ext cx="9897374" cy="5334000"/>
          </a:xfrm>
          <a:prstGeom prst="rect">
            <a:avLst/>
          </a:prstGeom>
        </p:spPr>
        <p:txBody>
          <a:bodyPr/>
          <a:lstStyle/>
          <a:p>
            <a:pPr>
              <a:lnSpc>
                <a:spcPct val="140000"/>
              </a:lnSpc>
            </a:pPr>
            <a:r>
              <a:rPr lang="en-US" altLang="en-US" dirty="0"/>
              <a:t>They are at a stage in life where they are establishing/solidifying lifestyle patterns.</a:t>
            </a:r>
          </a:p>
          <a:p>
            <a:pPr>
              <a:lnSpc>
                <a:spcPct val="140000"/>
              </a:lnSpc>
            </a:pPr>
            <a:r>
              <a:rPr lang="en-US" altLang="en-US" sz="2800" dirty="0" smtClean="0"/>
              <a:t>They are society’s future leaders</a:t>
            </a:r>
            <a:endParaRPr lang="en-US" altLang="en-US" sz="2800" dirty="0"/>
          </a:p>
          <a:p>
            <a:pPr>
              <a:lnSpc>
                <a:spcPct val="140000"/>
              </a:lnSpc>
            </a:pPr>
            <a:r>
              <a:rPr lang="en-US" altLang="en-US" sz="2800" dirty="0" smtClean="0"/>
              <a:t>They are trend setters of social norms.</a:t>
            </a:r>
            <a:endParaRPr lang="en-US" altLang="en-US" sz="2800" dirty="0"/>
          </a:p>
          <a:p>
            <a:pPr>
              <a:lnSpc>
                <a:spcPct val="140000"/>
              </a:lnSpc>
            </a:pPr>
            <a:r>
              <a:rPr lang="en-US" altLang="en-US" dirty="0"/>
              <a:t>They are role models for future generations.   </a:t>
            </a:r>
          </a:p>
          <a:p>
            <a:pPr>
              <a:lnSpc>
                <a:spcPct val="140000"/>
              </a:lnSpc>
            </a:pPr>
            <a:r>
              <a:rPr lang="en-US" altLang="en-US" dirty="0" smtClean="0"/>
              <a:t>Many will </a:t>
            </a:r>
            <a:r>
              <a:rPr lang="en-US" altLang="en-US" dirty="0"/>
              <a:t>soon become parents. </a:t>
            </a:r>
          </a:p>
        </p:txBody>
      </p:sp>
    </p:spTree>
    <p:extLst>
      <p:ext uri="{BB962C8B-B14F-4D97-AF65-F5344CB8AC3E}">
        <p14:creationId xmlns:p14="http://schemas.microsoft.com/office/powerpoint/2010/main" val="390933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MDH-BlueLinks">
      <a:dk1>
        <a:srgbClr val="000000"/>
      </a:dk1>
      <a:lt1>
        <a:sysClr val="window" lastClr="FFFFFF"/>
      </a:lt1>
      <a:dk2>
        <a:srgbClr val="0073DF"/>
      </a:dk2>
      <a:lt2>
        <a:srgbClr val="FFFFFF"/>
      </a:lt2>
      <a:accent1>
        <a:srgbClr val="1097CC"/>
      </a:accent1>
      <a:accent2>
        <a:srgbClr val="41DAC5"/>
      </a:accent2>
      <a:accent3>
        <a:srgbClr val="FDD476"/>
      </a:accent3>
      <a:accent4>
        <a:srgbClr val="E33B30"/>
      </a:accent4>
      <a:accent5>
        <a:srgbClr val="FF8A48"/>
      </a:accent5>
      <a:accent6>
        <a:srgbClr val="A0D98C"/>
      </a:accent6>
      <a:hlink>
        <a:srgbClr val="0073DF"/>
      </a:hlink>
      <a:folHlink>
        <a:srgbClr val="1097C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DH_white_template" id="{E0812C2E-7822-4DB5-8A51-DE18DC8F3162}" vid="{50D6BFD3-4432-4830-948B-64EB208CDC28}"/>
    </a:ext>
  </a:extLst>
</a:theme>
</file>

<file path=ppt/theme/theme4.xml><?xml version="1.0" encoding="utf-8"?>
<a:theme xmlns:a="http://schemas.openxmlformats.org/drawingml/2006/main" name="3_Office Theme">
  <a:themeElements>
    <a:clrScheme name="MDH-BlueLinks">
      <a:dk1>
        <a:srgbClr val="000000"/>
      </a:dk1>
      <a:lt1>
        <a:sysClr val="window" lastClr="FFFFFF"/>
      </a:lt1>
      <a:dk2>
        <a:srgbClr val="0073DF"/>
      </a:dk2>
      <a:lt2>
        <a:srgbClr val="FFFFFF"/>
      </a:lt2>
      <a:accent1>
        <a:srgbClr val="1097CC"/>
      </a:accent1>
      <a:accent2>
        <a:srgbClr val="41DAC5"/>
      </a:accent2>
      <a:accent3>
        <a:srgbClr val="FDD476"/>
      </a:accent3>
      <a:accent4>
        <a:srgbClr val="E33B30"/>
      </a:accent4>
      <a:accent5>
        <a:srgbClr val="FF8A48"/>
      </a:accent5>
      <a:accent6>
        <a:srgbClr val="A0D98C"/>
      </a:accent6>
      <a:hlink>
        <a:srgbClr val="0073DF"/>
      </a:hlink>
      <a:folHlink>
        <a:srgbClr val="1097C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DH_white_template" id="{E0812C2E-7822-4DB5-8A51-DE18DC8F3162}" vid="{50D6BFD3-4432-4830-948B-64EB208CDC2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1717</TotalTime>
  <Words>2541</Words>
  <Application>Microsoft Office PowerPoint</Application>
  <PresentationFormat>Custom</PresentationFormat>
  <Paragraphs>406</Paragraphs>
  <Slides>49</Slides>
  <Notes>21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49</vt:i4>
      </vt:variant>
    </vt:vector>
  </HeadingPairs>
  <TitlesOfParts>
    <vt:vector size="54" baseType="lpstr">
      <vt:lpstr>Office Theme</vt:lpstr>
      <vt:lpstr>1_Office Theme</vt:lpstr>
      <vt:lpstr>2_Office Theme</vt:lpstr>
      <vt:lpstr>3_Office Theme</vt:lpstr>
      <vt:lpstr>Chart</vt:lpstr>
      <vt:lpstr>Role of the Teaching-Learning Relationship in  Building A Healthy Community  A Way to Advance Health Equity and  Providing the Opportunity for Everyone to Thrive </vt:lpstr>
      <vt:lpstr>Gian-Carlo Rota born on April 27, 1932</vt:lpstr>
      <vt:lpstr>My One Main Point</vt:lpstr>
      <vt:lpstr>Julius Sterling Morton died on April 27, 1902</vt:lpstr>
      <vt:lpstr>College Students Have Not Been a  Public Health Priority</vt:lpstr>
      <vt:lpstr>PowerPoint Presentation</vt:lpstr>
      <vt:lpstr>PowerPoint Presentation</vt:lpstr>
      <vt:lpstr>U.S. Birth Rates by Age – 2005 (Number of births/1,000 women in specific age range)</vt:lpstr>
      <vt:lpstr>College Students Should Be A Long-term Public Health Priority Group</vt:lpstr>
      <vt:lpstr>College Students Should Be A Long-term Public Health Priority Group</vt:lpstr>
      <vt:lpstr>Karl Pearson died on April 27, 1936</vt:lpstr>
      <vt:lpstr>What is health?</vt:lpstr>
      <vt:lpstr>Creating Health and  Health Equity is Complex – Who Knew?  Complex or “Wicked” Problems Require Simple Rules</vt:lpstr>
      <vt:lpstr>Expanding Our Understanding About What Creates Health Importance of Narrative</vt:lpstr>
      <vt:lpstr>What’s the Dominant Narrative Today?</vt:lpstr>
      <vt:lpstr>Expand the Understanding About What Creates Health. The Dominant Narrative is:</vt:lpstr>
      <vt:lpstr>PowerPoint Presentation</vt:lpstr>
      <vt:lpstr>Total Investment in Health and Human Services</vt:lpstr>
      <vt:lpstr>Triple Aim of Healthcare</vt:lpstr>
      <vt:lpstr>The Triple Aim of Healthcare has not moved us to better health or health equity </vt:lpstr>
      <vt:lpstr>Contrasting/Alternative Worldviews</vt:lpstr>
      <vt:lpstr>Expand the Understanding of What Creates Health</vt:lpstr>
      <vt:lpstr>Social Justice is the basic philosophy of Public Health</vt:lpstr>
      <vt:lpstr>PowerPoint Presentation</vt:lpstr>
      <vt:lpstr>PowerPoint Presentation</vt:lpstr>
      <vt:lpstr>PowerPoint Presentation</vt:lpstr>
      <vt:lpstr>PowerPoint Presentation</vt:lpstr>
      <vt:lpstr>Adverse Childhood Experiences (ACEs) among MN college students  Association Mean Number of Days of Poor Mental Health (undergraduates)</vt:lpstr>
      <vt:lpstr>PowerPoint Presentation</vt:lpstr>
      <vt:lpstr>PowerPoint Presentation</vt:lpstr>
      <vt:lpstr>Adverse Childhood Experiences (ACEs) Distribution among MN college students</vt:lpstr>
      <vt:lpstr>PowerPoint Presentation</vt:lpstr>
      <vt:lpstr>PowerPoint Presentation</vt:lpstr>
      <vt:lpstr>Ehlinger’s beliefs about the contributions to health determinants </vt:lpstr>
      <vt:lpstr>PowerPoint Presentation</vt:lpstr>
      <vt:lpstr>Implement Health in All Policies Approach with Health Equity as the Goal</vt:lpstr>
      <vt:lpstr>Land Grant Universities were created to address social issues to advance the public good.</vt:lpstr>
      <vt:lpstr>PowerPoint Presentation</vt:lpstr>
      <vt:lpstr>PowerPoint Presentation</vt:lpstr>
      <vt:lpstr>Big 10 Academic Alliance / State Health Department Health Equity Initiative</vt:lpstr>
      <vt:lpstr> Strengthen the Capacity of Communities to Create Their Own Healthy Future Current Focus of Health Paradigm</vt:lpstr>
      <vt:lpstr>Expanded Focus of Health Work Treatment, Prevention, Building Community Resilience </vt:lpstr>
      <vt:lpstr> Strengthen the Capacity of Communities  to Create Their Own Healthy Future</vt:lpstr>
      <vt:lpstr>Health is Community Social Cohesion</vt:lpstr>
      <vt:lpstr>Variation on the theme Health is essential to the success of our society</vt:lpstr>
      <vt:lpstr> Variation on the theme The success of all sectors of our society is essential to our health</vt:lpstr>
      <vt:lpstr>Advancing Health Equity and Optimal Health for All</vt:lpstr>
      <vt:lpstr>Inscription over Northrop Auditorium</vt:lpstr>
      <vt:lpstr>“We all do better when we all do better.” Senator Paul Wellstone</vt:lpstr>
    </vt:vector>
  </TitlesOfParts>
  <Company>MN.IT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Ehlinger, Ed (MDH)</dc:creator>
  <cp:lastModifiedBy>Chris Bremer PhD</cp:lastModifiedBy>
  <cp:revision>54</cp:revision>
  <dcterms:created xsi:type="dcterms:W3CDTF">2017-04-22T23:33:57Z</dcterms:created>
  <dcterms:modified xsi:type="dcterms:W3CDTF">2017-05-01T16:11:09Z</dcterms:modified>
</cp:coreProperties>
</file>